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31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256" r:id="rId47"/>
    <p:sldId id="313" r:id="rId48"/>
    <p:sldId id="302" r:id="rId49"/>
    <p:sldId id="303" r:id="rId50"/>
    <p:sldId id="304" r:id="rId51"/>
    <p:sldId id="305" r:id="rId52"/>
    <p:sldId id="306" r:id="rId53"/>
    <p:sldId id="307" r:id="rId54"/>
    <p:sldId id="308" r:id="rId55"/>
    <p:sldId id="309" r:id="rId56"/>
    <p:sldId id="310" r:id="rId57"/>
    <p:sldId id="311" r:id="rId58"/>
  </p:sldIdLst>
  <p:sldSz cx="18288000" cy="10287000"/>
  <p:notesSz cx="6858000" cy="9144000"/>
  <p:embeddedFontLst>
    <p:embeddedFont>
      <p:font typeface="Arimo Bold" panose="020B0604020202020204" charset="0"/>
      <p:regular r:id="rId60"/>
    </p:embeddedFont>
    <p:embeddedFont>
      <p:font typeface="Bukhari Script" panose="020B0604020202020204" charset="0"/>
      <p:regular r:id="rId61"/>
    </p:embeddedFont>
    <p:embeddedFont>
      <p:font typeface="Canva Sans" panose="020B0604020202020204" charset="0"/>
      <p:regular r:id="rId62"/>
    </p:embeddedFont>
    <p:embeddedFont>
      <p:font typeface="Canva Sans Bold" panose="020B0604020202020204" charset="0"/>
      <p:regular r:id="rId63"/>
    </p:embeddedFont>
    <p:embeddedFont>
      <p:font typeface="Noto Serif" panose="02020600060500020200" pitchFamily="18" charset="0"/>
      <p:regular r:id="rId64"/>
      <p:bold r:id="rId65"/>
      <p:italic r:id="rId66"/>
      <p:boldItalic r:id="rId67"/>
    </p:embeddedFont>
    <p:embeddedFont>
      <p:font typeface="Roboto Bold" panose="020B0604020202020204" charset="0"/>
      <p:regular r:id="rId68"/>
    </p:embeddedFont>
    <p:embeddedFont>
      <p:font typeface="TT Rounds Condensed" panose="020B0604020202020204" charset="0"/>
      <p:regular r:id="rId69"/>
    </p:embeddedFont>
    <p:embeddedFont>
      <p:font typeface="TT Rounds Condensed 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96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6910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image" Target="../media/image2.jpe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sv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79" y="0"/>
            <a:ext cx="18294080" cy="10287000"/>
          </a:xfrm>
          <a:custGeom>
            <a:avLst/>
            <a:gdLst/>
            <a:ahLst/>
            <a:cxnLst/>
            <a:rect l="l" t="t" r="r" b="b"/>
            <a:pathLst>
              <a:path w="18294080" h="10287000">
                <a:moveTo>
                  <a:pt x="0" y="0"/>
                </a:moveTo>
                <a:lnTo>
                  <a:pt x="18294079" y="0"/>
                </a:lnTo>
                <a:lnTo>
                  <a:pt x="18294079" y="10287000"/>
                </a:lnTo>
                <a:lnTo>
                  <a:pt x="0" y="10287000"/>
                </a:lnTo>
                <a:lnTo>
                  <a:pt x="0" y="0"/>
                </a:lnTo>
                <a:close/>
              </a:path>
            </a:pathLst>
          </a:custGeom>
          <a:blipFill>
            <a:blip r:embed="rId3"/>
            <a:stretch>
              <a:fillRect l="-9" r="-9"/>
            </a:stretch>
          </a:blipFill>
        </p:spPr>
        <p:txBody>
          <a:bodyPr/>
          <a:lstStyle/>
          <a:p>
            <a:endParaRPr lang="en-US"/>
          </a:p>
        </p:txBody>
      </p:sp>
      <p:sp>
        <p:nvSpPr>
          <p:cNvPr id="3" name="TextBox 3"/>
          <p:cNvSpPr txBox="1"/>
          <p:nvPr/>
        </p:nvSpPr>
        <p:spPr>
          <a:xfrm>
            <a:off x="1025660" y="6110107"/>
            <a:ext cx="16230600" cy="2105025"/>
          </a:xfrm>
          <a:prstGeom prst="rect">
            <a:avLst/>
          </a:prstGeom>
        </p:spPr>
        <p:txBody>
          <a:bodyPr lIns="0" tIns="0" rIns="0" bIns="0" rtlCol="0" anchor="t">
            <a:spAutoFit/>
          </a:bodyPr>
          <a:lstStyle/>
          <a:p>
            <a:pPr algn="ctr">
              <a:lnSpc>
                <a:spcPts val="9600"/>
              </a:lnSpc>
            </a:pPr>
            <a:r>
              <a:rPr lang="en-US" sz="8000" spc="74">
                <a:solidFill>
                  <a:srgbClr val="548235"/>
                </a:solidFill>
                <a:latin typeface="TT Rounds Condensed Bold"/>
              </a:rPr>
              <a:t>Department of Artificial Intelligence</a:t>
            </a:r>
          </a:p>
          <a:p>
            <a:pPr algn="ctr">
              <a:lnSpc>
                <a:spcPts val="6840"/>
              </a:lnSpc>
            </a:pPr>
            <a:r>
              <a:rPr lang="en-US" sz="5700" spc="53">
                <a:solidFill>
                  <a:srgbClr val="203864"/>
                </a:solidFill>
                <a:latin typeface="TT Rounds Condensed Bold"/>
              </a:rPr>
              <a:t>Cancer Detection Using Deep Learning Approaches</a:t>
            </a:r>
          </a:p>
        </p:txBody>
      </p:sp>
    </p:spTree>
    <p:extLst>
      <p:ext uri="{BB962C8B-B14F-4D97-AF65-F5344CB8AC3E}">
        <p14:creationId xmlns:p14="http://schemas.microsoft.com/office/powerpoint/2010/main" val="2667313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TextBox 3"/>
          <p:cNvSpPr txBox="1"/>
          <p:nvPr/>
        </p:nvSpPr>
        <p:spPr>
          <a:xfrm>
            <a:off x="574430" y="4532090"/>
            <a:ext cx="17139140" cy="2670176"/>
          </a:xfrm>
          <a:prstGeom prst="rect">
            <a:avLst/>
          </a:prstGeom>
        </p:spPr>
        <p:txBody>
          <a:bodyPr lIns="0" tIns="0" rIns="0" bIns="0" rtlCol="0" anchor="t">
            <a:spAutoFit/>
          </a:bodyPr>
          <a:lstStyle/>
          <a:p>
            <a:pPr algn="ctr">
              <a:lnSpc>
                <a:spcPts val="20000"/>
              </a:lnSpc>
              <a:spcBef>
                <a:spcPct val="0"/>
              </a:spcBef>
            </a:pPr>
            <a:r>
              <a:rPr lang="en-US" sz="20000">
                <a:solidFill>
                  <a:srgbClr val="000000"/>
                </a:solidFill>
                <a:latin typeface="Bukhari Script Bold"/>
              </a:rPr>
              <a:t>Cancer</a:t>
            </a:r>
          </a:p>
        </p:txBody>
      </p:sp>
      <p:sp>
        <p:nvSpPr>
          <p:cNvPr id="4" name="TextBox 4"/>
          <p:cNvSpPr txBox="1"/>
          <p:nvPr/>
        </p:nvSpPr>
        <p:spPr>
          <a:xfrm>
            <a:off x="2824046" y="2077400"/>
            <a:ext cx="11977959"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Skin</a:t>
            </a:r>
          </a:p>
        </p:txBody>
      </p:sp>
    </p:spTree>
  </p:cSld>
  <p:clrMapOvr>
    <a:masterClrMapping/>
  </p:clrMapOvr>
  <p:transition spd="slow">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3459883" y="3484594"/>
            <a:ext cx="10349018" cy="5903398"/>
          </a:xfrm>
          <a:custGeom>
            <a:avLst/>
            <a:gdLst/>
            <a:ahLst/>
            <a:cxnLst/>
            <a:rect l="l" t="t" r="r" b="b"/>
            <a:pathLst>
              <a:path w="10349018" h="5903398">
                <a:moveTo>
                  <a:pt x="0" y="0"/>
                </a:moveTo>
                <a:lnTo>
                  <a:pt x="10349018" y="0"/>
                </a:lnTo>
                <a:lnTo>
                  <a:pt x="10349018" y="5903398"/>
                </a:lnTo>
                <a:lnTo>
                  <a:pt x="0" y="590339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28589"/>
            <a:ext cx="8078443" cy="647700"/>
          </a:xfrm>
          <a:prstGeom prst="rect">
            <a:avLst/>
          </a:prstGeom>
        </p:spPr>
        <p:txBody>
          <a:bodyPr lIns="0" tIns="0" rIns="0" bIns="0" rtlCol="0" anchor="t">
            <a:spAutoFit/>
          </a:bodyPr>
          <a:lstStyle/>
          <a:p>
            <a:pPr algn="l">
              <a:lnSpc>
                <a:spcPts val="5040"/>
              </a:lnSpc>
            </a:pPr>
            <a:r>
              <a:rPr lang="en-US" sz="4200" spc="39">
                <a:solidFill>
                  <a:srgbClr val="203864"/>
                </a:solidFill>
                <a:latin typeface="TT Rounds Condensed Bold"/>
              </a:rPr>
              <a:t>Methodology</a:t>
            </a:r>
          </a:p>
        </p:txBody>
      </p:sp>
      <p:sp>
        <p:nvSpPr>
          <p:cNvPr id="6" name="TextBox 6"/>
          <p:cNvSpPr txBox="1"/>
          <p:nvPr/>
        </p:nvSpPr>
        <p:spPr>
          <a:xfrm>
            <a:off x="359643" y="1341469"/>
            <a:ext cx="8486659" cy="2143125"/>
          </a:xfrm>
          <a:prstGeom prst="rect">
            <a:avLst/>
          </a:prstGeom>
        </p:spPr>
        <p:txBody>
          <a:bodyPr lIns="0" tIns="0" rIns="0" bIns="0" rtlCol="0" anchor="t">
            <a:spAutoFit/>
          </a:bodyPr>
          <a:lstStyle/>
          <a:p>
            <a:pPr marL="0" lvl="0" indent="0" algn="l">
              <a:lnSpc>
                <a:spcPts val="4235"/>
              </a:lnSpc>
              <a:spcBef>
                <a:spcPct val="0"/>
              </a:spcBef>
            </a:pPr>
            <a:r>
              <a:rPr lang="en-US" sz="3529" u="none" strike="noStrike" spc="31" dirty="0">
                <a:solidFill>
                  <a:srgbClr val="000000"/>
                </a:solidFill>
                <a:latin typeface="TT Rounds Condensed"/>
              </a:rPr>
              <a:t>Dataset: </a:t>
            </a:r>
          </a:p>
          <a:p>
            <a:pPr marL="0" lvl="0" indent="0" algn="l">
              <a:lnSpc>
                <a:spcPts val="4235"/>
              </a:lnSpc>
              <a:spcBef>
                <a:spcPct val="0"/>
              </a:spcBef>
            </a:pPr>
            <a:r>
              <a:rPr lang="en-US" sz="3529" u="none" strike="noStrike" spc="31" dirty="0">
                <a:solidFill>
                  <a:srgbClr val="000000"/>
                </a:solidFill>
                <a:latin typeface="TT Rounds Condensed"/>
              </a:rPr>
              <a:t>PH2 for Segmentation</a:t>
            </a:r>
          </a:p>
          <a:p>
            <a:pPr marL="0" lvl="0" indent="0" algn="l">
              <a:lnSpc>
                <a:spcPts val="4235"/>
              </a:lnSpc>
              <a:spcBef>
                <a:spcPct val="0"/>
              </a:spcBef>
            </a:pPr>
            <a:r>
              <a:rPr lang="en-US" sz="3529" u="none" strike="noStrike" spc="33" dirty="0">
                <a:solidFill>
                  <a:srgbClr val="000000"/>
                </a:solidFill>
                <a:latin typeface="TT Rounds Condensed"/>
              </a:rPr>
              <a:t>HAM10000 for Classification</a:t>
            </a:r>
          </a:p>
          <a:p>
            <a:pPr marL="761966" lvl="1" indent="-380983" algn="l">
              <a:lnSpc>
                <a:spcPts val="4235"/>
              </a:lnSpc>
              <a:buFont typeface="Arial"/>
              <a:buChar char="•"/>
            </a:pPr>
            <a:r>
              <a:rPr lang="en-US" sz="3529" u="none" strike="noStrike" spc="33" dirty="0">
                <a:solidFill>
                  <a:srgbClr val="000000"/>
                </a:solidFill>
                <a:latin typeface="TT Rounds Condensed"/>
              </a:rPr>
              <a:t>Unbalanced Dataset Challenge</a:t>
            </a: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4102316" y="4132689"/>
            <a:ext cx="9705616" cy="5536382"/>
          </a:xfrm>
          <a:custGeom>
            <a:avLst/>
            <a:gdLst/>
            <a:ahLst/>
            <a:cxnLst/>
            <a:rect l="l" t="t" r="r" b="b"/>
            <a:pathLst>
              <a:path w="9705616" h="5536382">
                <a:moveTo>
                  <a:pt x="0" y="0"/>
                </a:moveTo>
                <a:lnTo>
                  <a:pt x="9705616" y="0"/>
                </a:lnTo>
                <a:lnTo>
                  <a:pt x="9705616" y="5536381"/>
                </a:lnTo>
                <a:lnTo>
                  <a:pt x="0" y="553638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28589"/>
            <a:ext cx="8078443"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Methodology (Cont.)</a:t>
            </a:r>
          </a:p>
        </p:txBody>
      </p:sp>
      <p:sp>
        <p:nvSpPr>
          <p:cNvPr id="6" name="TextBox 6"/>
          <p:cNvSpPr txBox="1"/>
          <p:nvPr/>
        </p:nvSpPr>
        <p:spPr>
          <a:xfrm>
            <a:off x="359643" y="1341469"/>
            <a:ext cx="16722965" cy="3209925"/>
          </a:xfrm>
          <a:prstGeom prst="rect">
            <a:avLst/>
          </a:prstGeom>
        </p:spPr>
        <p:txBody>
          <a:bodyPr lIns="0" tIns="0" rIns="0" bIns="0" rtlCol="0" anchor="t">
            <a:spAutoFit/>
          </a:bodyPr>
          <a:lstStyle/>
          <a:p>
            <a:pPr marL="0" lvl="0" indent="0" algn="l">
              <a:lnSpc>
                <a:spcPts val="4235"/>
              </a:lnSpc>
              <a:spcBef>
                <a:spcPct val="0"/>
              </a:spcBef>
            </a:pPr>
            <a:r>
              <a:rPr lang="en-US" sz="3529" u="none" strike="noStrike" spc="33" dirty="0">
                <a:solidFill>
                  <a:srgbClr val="000000"/>
                </a:solidFill>
                <a:latin typeface="TT Rounds Condensed"/>
              </a:rPr>
              <a:t>Dataset: HAM1000</a:t>
            </a:r>
          </a:p>
          <a:p>
            <a:pPr marL="761966" lvl="1" indent="-380983" algn="l">
              <a:lnSpc>
                <a:spcPts val="4235"/>
              </a:lnSpc>
              <a:spcBef>
                <a:spcPct val="0"/>
              </a:spcBef>
              <a:buFont typeface="Arial"/>
              <a:buChar char="•"/>
            </a:pPr>
            <a:r>
              <a:rPr lang="en-US" sz="3529" u="none" strike="noStrike" spc="31" dirty="0">
                <a:solidFill>
                  <a:srgbClr val="000000"/>
                </a:solidFill>
                <a:latin typeface="TT Rounds Condensed"/>
              </a:rPr>
              <a:t>Duplicating images for augmentation purposes</a:t>
            </a:r>
          </a:p>
          <a:p>
            <a:pPr marL="761966" lvl="1" indent="-380983" algn="l">
              <a:lnSpc>
                <a:spcPts val="4235"/>
              </a:lnSpc>
              <a:spcBef>
                <a:spcPct val="0"/>
              </a:spcBef>
              <a:buFont typeface="Arial"/>
              <a:buChar char="•"/>
            </a:pPr>
            <a:r>
              <a:rPr lang="en-US" sz="3529" u="none" strike="noStrike" spc="31" dirty="0">
                <a:solidFill>
                  <a:srgbClr val="000000"/>
                </a:solidFill>
                <a:latin typeface="TT Rounds Condensed"/>
              </a:rPr>
              <a:t>The duplication process didn't introduce new augmentation transformations.</a:t>
            </a:r>
          </a:p>
          <a:p>
            <a:pPr marL="761966" lvl="1" indent="-380983" algn="l">
              <a:lnSpc>
                <a:spcPts val="4235"/>
              </a:lnSpc>
              <a:spcBef>
                <a:spcPct val="0"/>
              </a:spcBef>
              <a:buFont typeface="Arial"/>
              <a:buChar char="•"/>
            </a:pPr>
            <a:r>
              <a:rPr lang="en-US" sz="3529" u="none" strike="noStrike" spc="31" dirty="0">
                <a:solidFill>
                  <a:srgbClr val="000000"/>
                </a:solidFill>
                <a:latin typeface="TT Rounds Condensed"/>
              </a:rPr>
              <a:t>NV class preserved</a:t>
            </a:r>
          </a:p>
          <a:p>
            <a:pPr marL="761966" lvl="1" indent="-380983" algn="l">
              <a:lnSpc>
                <a:spcPts val="4235"/>
              </a:lnSpc>
              <a:buFont typeface="Arial"/>
              <a:buChar char="•"/>
            </a:pPr>
            <a:r>
              <a:rPr lang="en-US" sz="3529" u="none" strike="noStrike" spc="33" dirty="0">
                <a:solidFill>
                  <a:srgbClr val="000000"/>
                </a:solidFill>
                <a:latin typeface="TT Rounds Condensed"/>
              </a:rPr>
              <a:t>Augmentation transformations (rotation, shifting, flipping) applied only to training process</a:t>
            </a: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7851054"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Proposed System for Skin Cancer</a:t>
            </a:r>
          </a:p>
        </p:txBody>
      </p:sp>
      <p:grpSp>
        <p:nvGrpSpPr>
          <p:cNvPr id="5" name="Group 5"/>
          <p:cNvGrpSpPr/>
          <p:nvPr/>
        </p:nvGrpSpPr>
        <p:grpSpPr>
          <a:xfrm>
            <a:off x="1028700" y="2713992"/>
            <a:ext cx="4503578" cy="1738945"/>
            <a:chOff x="0" y="0"/>
            <a:chExt cx="504523" cy="194809"/>
          </a:xfrm>
        </p:grpSpPr>
        <p:sp>
          <p:nvSpPr>
            <p:cNvPr id="6" name="Freeform 6"/>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7" name="TextBox 7"/>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User Input</a:t>
              </a:r>
            </a:p>
          </p:txBody>
        </p:sp>
      </p:grpSp>
      <p:grpSp>
        <p:nvGrpSpPr>
          <p:cNvPr id="8" name="Group 8"/>
          <p:cNvGrpSpPr/>
          <p:nvPr/>
        </p:nvGrpSpPr>
        <p:grpSpPr>
          <a:xfrm>
            <a:off x="6982619" y="2614218"/>
            <a:ext cx="4503578" cy="1738945"/>
            <a:chOff x="0" y="0"/>
            <a:chExt cx="504523" cy="194809"/>
          </a:xfrm>
        </p:grpSpPr>
        <p:sp>
          <p:nvSpPr>
            <p:cNvPr id="9" name="Freeform 9"/>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0" name="TextBox 10"/>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Data Preprocessing</a:t>
              </a:r>
            </a:p>
          </p:txBody>
        </p:sp>
      </p:grpSp>
      <p:grpSp>
        <p:nvGrpSpPr>
          <p:cNvPr id="11" name="Group 11"/>
          <p:cNvGrpSpPr/>
          <p:nvPr/>
        </p:nvGrpSpPr>
        <p:grpSpPr>
          <a:xfrm>
            <a:off x="12933997" y="2614218"/>
            <a:ext cx="4503578" cy="1738945"/>
            <a:chOff x="0" y="0"/>
            <a:chExt cx="504523" cy="194809"/>
          </a:xfrm>
        </p:grpSpPr>
        <p:sp>
          <p:nvSpPr>
            <p:cNvPr id="12" name="Freeform 12"/>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3" name="TextBox 13"/>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Model Localization</a:t>
              </a:r>
            </a:p>
          </p:txBody>
        </p:sp>
      </p:grpSp>
      <p:grpSp>
        <p:nvGrpSpPr>
          <p:cNvPr id="14" name="Group 14"/>
          <p:cNvGrpSpPr/>
          <p:nvPr/>
        </p:nvGrpSpPr>
        <p:grpSpPr>
          <a:xfrm>
            <a:off x="12933997" y="5661567"/>
            <a:ext cx="4503578" cy="1738945"/>
            <a:chOff x="0" y="0"/>
            <a:chExt cx="504523" cy="194809"/>
          </a:xfrm>
        </p:grpSpPr>
        <p:sp>
          <p:nvSpPr>
            <p:cNvPr id="15" name="Freeform 15"/>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6" name="TextBox 16"/>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Model Classification</a:t>
              </a:r>
            </a:p>
          </p:txBody>
        </p:sp>
      </p:grpSp>
      <p:grpSp>
        <p:nvGrpSpPr>
          <p:cNvPr id="17" name="Group 17"/>
          <p:cNvGrpSpPr/>
          <p:nvPr/>
        </p:nvGrpSpPr>
        <p:grpSpPr>
          <a:xfrm>
            <a:off x="6982619" y="5661567"/>
            <a:ext cx="4503578" cy="1738945"/>
            <a:chOff x="0" y="0"/>
            <a:chExt cx="504523" cy="194809"/>
          </a:xfrm>
        </p:grpSpPr>
        <p:sp>
          <p:nvSpPr>
            <p:cNvPr id="18" name="Freeform 18"/>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9" name="TextBox 19"/>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User Output</a:t>
              </a:r>
            </a:p>
          </p:txBody>
        </p:sp>
      </p:grpSp>
      <p:sp>
        <p:nvSpPr>
          <p:cNvPr id="20" name="AutoShape 20"/>
          <p:cNvSpPr/>
          <p:nvPr/>
        </p:nvSpPr>
        <p:spPr>
          <a:xfrm>
            <a:off x="5532278" y="3583465"/>
            <a:ext cx="1515310" cy="0"/>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
        <p:nvSpPr>
          <p:cNvPr id="21" name="AutoShape 21"/>
          <p:cNvSpPr/>
          <p:nvPr/>
        </p:nvSpPr>
        <p:spPr>
          <a:xfrm flipH="1">
            <a:off x="11486197" y="6531039"/>
            <a:ext cx="1447800" cy="0"/>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
        <p:nvSpPr>
          <p:cNvPr id="22" name="AutoShape 22"/>
          <p:cNvSpPr/>
          <p:nvPr/>
        </p:nvSpPr>
        <p:spPr>
          <a:xfrm flipH="1">
            <a:off x="15163800" y="4353163"/>
            <a:ext cx="21986" cy="1399937"/>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
        <p:nvSpPr>
          <p:cNvPr id="23" name="AutoShape 23"/>
          <p:cNvSpPr/>
          <p:nvPr/>
        </p:nvSpPr>
        <p:spPr>
          <a:xfrm>
            <a:off x="11486197" y="3483690"/>
            <a:ext cx="1447800" cy="0"/>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722572" y="1343069"/>
            <a:ext cx="14222823" cy="8114004"/>
            <a:chOff x="0" y="0"/>
            <a:chExt cx="18963764" cy="10818672"/>
          </a:xfrm>
        </p:grpSpPr>
        <p:sp>
          <p:nvSpPr>
            <p:cNvPr id="5" name="Freeform 5"/>
            <p:cNvSpPr/>
            <p:nvPr/>
          </p:nvSpPr>
          <p:spPr>
            <a:xfrm>
              <a:off x="0" y="0"/>
              <a:ext cx="13556604" cy="6279960"/>
            </a:xfrm>
            <a:custGeom>
              <a:avLst/>
              <a:gdLst/>
              <a:ahLst/>
              <a:cxnLst/>
              <a:rect l="l" t="t" r="r" b="b"/>
              <a:pathLst>
                <a:path w="13556604" h="6279960">
                  <a:moveTo>
                    <a:pt x="0" y="0"/>
                  </a:moveTo>
                  <a:lnTo>
                    <a:pt x="13556604" y="0"/>
                  </a:lnTo>
                  <a:lnTo>
                    <a:pt x="13556604" y="6279960"/>
                  </a:lnTo>
                  <a:lnTo>
                    <a:pt x="0" y="6279960"/>
                  </a:lnTo>
                  <a:lnTo>
                    <a:pt x="0" y="0"/>
                  </a:lnTo>
                  <a:close/>
                </a:path>
              </a:pathLst>
            </a:custGeom>
            <a:blipFill>
              <a:blip r:embed="rId3"/>
              <a:stretch>
                <a:fillRect r="-42262" b="-72272"/>
              </a:stretch>
            </a:blipFill>
          </p:spPr>
          <p:txBody>
            <a:bodyPr/>
            <a:lstStyle/>
            <a:p>
              <a:endParaRPr lang="en-US"/>
            </a:p>
          </p:txBody>
        </p:sp>
        <p:sp>
          <p:nvSpPr>
            <p:cNvPr id="6" name="Freeform 6"/>
            <p:cNvSpPr/>
            <p:nvPr/>
          </p:nvSpPr>
          <p:spPr>
            <a:xfrm>
              <a:off x="13572662" y="0"/>
              <a:ext cx="888162" cy="10818672"/>
            </a:xfrm>
            <a:custGeom>
              <a:avLst/>
              <a:gdLst/>
              <a:ahLst/>
              <a:cxnLst/>
              <a:rect l="l" t="t" r="r" b="b"/>
              <a:pathLst>
                <a:path w="888162" h="10818672">
                  <a:moveTo>
                    <a:pt x="0" y="0"/>
                  </a:moveTo>
                  <a:lnTo>
                    <a:pt x="888162" y="0"/>
                  </a:lnTo>
                  <a:lnTo>
                    <a:pt x="888162" y="10818672"/>
                  </a:lnTo>
                  <a:lnTo>
                    <a:pt x="0" y="10818672"/>
                  </a:lnTo>
                  <a:lnTo>
                    <a:pt x="0" y="0"/>
                  </a:lnTo>
                  <a:close/>
                </a:path>
              </a:pathLst>
            </a:custGeom>
            <a:blipFill>
              <a:blip r:embed="rId3"/>
              <a:stretch>
                <a:fillRect l="-2071448"/>
              </a:stretch>
            </a:blipFill>
          </p:spPr>
          <p:txBody>
            <a:bodyPr/>
            <a:lstStyle/>
            <a:p>
              <a:endParaRPr lang="en-US"/>
            </a:p>
          </p:txBody>
        </p:sp>
        <p:grpSp>
          <p:nvGrpSpPr>
            <p:cNvPr id="7" name="Group 7"/>
            <p:cNvGrpSpPr/>
            <p:nvPr/>
          </p:nvGrpSpPr>
          <p:grpSpPr>
            <a:xfrm rot="5400000">
              <a:off x="11451809" y="2018023"/>
              <a:ext cx="891492" cy="4047941"/>
              <a:chOff x="0" y="0"/>
              <a:chExt cx="907813" cy="4122047"/>
            </a:xfrm>
          </p:grpSpPr>
          <p:sp>
            <p:nvSpPr>
              <p:cNvPr id="8" name="Freeform 8"/>
              <p:cNvSpPr/>
              <p:nvPr/>
            </p:nvSpPr>
            <p:spPr>
              <a:xfrm>
                <a:off x="0" y="0"/>
                <a:ext cx="907813" cy="4122041"/>
              </a:xfrm>
              <a:custGeom>
                <a:avLst/>
                <a:gdLst/>
                <a:ahLst/>
                <a:cxnLst/>
                <a:rect l="l" t="t" r="r" b="b"/>
                <a:pathLst>
                  <a:path w="907813" h="4122041">
                    <a:moveTo>
                      <a:pt x="0" y="0"/>
                    </a:moveTo>
                    <a:lnTo>
                      <a:pt x="907813" y="0"/>
                    </a:lnTo>
                    <a:lnTo>
                      <a:pt x="907813" y="4122041"/>
                    </a:lnTo>
                    <a:lnTo>
                      <a:pt x="0" y="4122041"/>
                    </a:lnTo>
                    <a:close/>
                  </a:path>
                </a:pathLst>
              </a:custGeom>
              <a:solidFill>
                <a:srgbClr val="FFFFFF"/>
              </a:solidFill>
            </p:spPr>
            <p:txBody>
              <a:bodyPr/>
              <a:lstStyle/>
              <a:p>
                <a:endParaRPr lang="en-US"/>
              </a:p>
            </p:txBody>
          </p:sp>
        </p:grpSp>
        <p:grpSp>
          <p:nvGrpSpPr>
            <p:cNvPr id="9" name="Group 9"/>
            <p:cNvGrpSpPr/>
            <p:nvPr/>
          </p:nvGrpSpPr>
          <p:grpSpPr>
            <a:xfrm rot="5400000">
              <a:off x="13096881" y="9634941"/>
              <a:ext cx="512795" cy="1854669"/>
              <a:chOff x="0" y="0"/>
              <a:chExt cx="522182" cy="1888622"/>
            </a:xfrm>
          </p:grpSpPr>
          <p:sp>
            <p:nvSpPr>
              <p:cNvPr id="10" name="Freeform 10"/>
              <p:cNvSpPr/>
              <p:nvPr/>
            </p:nvSpPr>
            <p:spPr>
              <a:xfrm>
                <a:off x="0" y="0"/>
                <a:ext cx="522182" cy="1888620"/>
              </a:xfrm>
              <a:custGeom>
                <a:avLst/>
                <a:gdLst/>
                <a:ahLst/>
                <a:cxnLst/>
                <a:rect l="l" t="t" r="r" b="b"/>
                <a:pathLst>
                  <a:path w="522182" h="1888620">
                    <a:moveTo>
                      <a:pt x="0" y="0"/>
                    </a:moveTo>
                    <a:lnTo>
                      <a:pt x="522182" y="0"/>
                    </a:lnTo>
                    <a:lnTo>
                      <a:pt x="522182" y="1888620"/>
                    </a:lnTo>
                    <a:lnTo>
                      <a:pt x="0" y="1888620"/>
                    </a:lnTo>
                    <a:close/>
                  </a:path>
                </a:pathLst>
              </a:custGeom>
              <a:solidFill>
                <a:srgbClr val="FFFFFF"/>
              </a:solidFill>
            </p:spPr>
            <p:txBody>
              <a:bodyPr/>
              <a:lstStyle/>
              <a:p>
                <a:endParaRPr lang="en-US"/>
              </a:p>
            </p:txBody>
          </p:sp>
        </p:grpSp>
        <p:grpSp>
          <p:nvGrpSpPr>
            <p:cNvPr id="11" name="Group 11"/>
            <p:cNvGrpSpPr/>
            <p:nvPr/>
          </p:nvGrpSpPr>
          <p:grpSpPr>
            <a:xfrm rot="5400000">
              <a:off x="7309214" y="8298889"/>
              <a:ext cx="445396" cy="4047941"/>
              <a:chOff x="0" y="0"/>
              <a:chExt cx="453550" cy="4122047"/>
            </a:xfrm>
          </p:grpSpPr>
          <p:sp>
            <p:nvSpPr>
              <p:cNvPr id="12" name="Freeform 12"/>
              <p:cNvSpPr/>
              <p:nvPr/>
            </p:nvSpPr>
            <p:spPr>
              <a:xfrm>
                <a:off x="0" y="0"/>
                <a:ext cx="453550" cy="4122041"/>
              </a:xfrm>
              <a:custGeom>
                <a:avLst/>
                <a:gdLst/>
                <a:ahLst/>
                <a:cxnLst/>
                <a:rect l="l" t="t" r="r" b="b"/>
                <a:pathLst>
                  <a:path w="453550" h="4122041">
                    <a:moveTo>
                      <a:pt x="0" y="0"/>
                    </a:moveTo>
                    <a:lnTo>
                      <a:pt x="453550" y="0"/>
                    </a:lnTo>
                    <a:lnTo>
                      <a:pt x="453550" y="4122041"/>
                    </a:lnTo>
                    <a:lnTo>
                      <a:pt x="0" y="4122041"/>
                    </a:lnTo>
                    <a:close/>
                  </a:path>
                </a:pathLst>
              </a:custGeom>
              <a:solidFill>
                <a:srgbClr val="FFFFFF"/>
              </a:solidFill>
            </p:spPr>
            <p:txBody>
              <a:bodyPr/>
              <a:lstStyle/>
              <a:p>
                <a:endParaRPr lang="en-US"/>
              </a:p>
            </p:txBody>
          </p:sp>
        </p:grpSp>
        <p:grpSp>
          <p:nvGrpSpPr>
            <p:cNvPr id="13" name="Group 13"/>
            <p:cNvGrpSpPr/>
            <p:nvPr/>
          </p:nvGrpSpPr>
          <p:grpSpPr>
            <a:xfrm>
              <a:off x="10526954" y="6041588"/>
              <a:ext cx="3027553" cy="4114800"/>
              <a:chOff x="0" y="0"/>
              <a:chExt cx="598035" cy="812800"/>
            </a:xfrm>
          </p:grpSpPr>
          <p:sp>
            <p:nvSpPr>
              <p:cNvPr id="14" name="Freeform 14"/>
              <p:cNvSpPr/>
              <p:nvPr/>
            </p:nvSpPr>
            <p:spPr>
              <a:xfrm>
                <a:off x="0" y="0"/>
                <a:ext cx="598035" cy="812800"/>
              </a:xfrm>
              <a:custGeom>
                <a:avLst/>
                <a:gdLst/>
                <a:ahLst/>
                <a:cxnLst/>
                <a:rect l="l" t="t" r="r" b="b"/>
                <a:pathLst>
                  <a:path w="598035" h="812800">
                    <a:moveTo>
                      <a:pt x="173352" y="0"/>
                    </a:moveTo>
                    <a:lnTo>
                      <a:pt x="424683" y="0"/>
                    </a:lnTo>
                    <a:cubicBezTo>
                      <a:pt x="520423" y="0"/>
                      <a:pt x="598035" y="77612"/>
                      <a:pt x="598035" y="173352"/>
                    </a:cubicBezTo>
                    <a:lnTo>
                      <a:pt x="598035" y="639448"/>
                    </a:lnTo>
                    <a:cubicBezTo>
                      <a:pt x="598035" y="735188"/>
                      <a:pt x="520423" y="812800"/>
                      <a:pt x="424683" y="812800"/>
                    </a:cubicBezTo>
                    <a:lnTo>
                      <a:pt x="173352" y="812800"/>
                    </a:lnTo>
                    <a:cubicBezTo>
                      <a:pt x="77612" y="812800"/>
                      <a:pt x="0" y="735188"/>
                      <a:pt x="0" y="639448"/>
                    </a:cubicBezTo>
                    <a:lnTo>
                      <a:pt x="0" y="173352"/>
                    </a:lnTo>
                    <a:cubicBezTo>
                      <a:pt x="0" y="77612"/>
                      <a:pt x="77612" y="0"/>
                      <a:pt x="173352" y="0"/>
                    </a:cubicBezTo>
                    <a:close/>
                  </a:path>
                </a:pathLst>
              </a:custGeom>
              <a:solidFill>
                <a:srgbClr val="FFFFFF"/>
              </a:solidFill>
            </p:spPr>
            <p:txBody>
              <a:bodyPr/>
              <a:lstStyle/>
              <a:p>
                <a:endParaRPr lang="en-US"/>
              </a:p>
            </p:txBody>
          </p:sp>
          <p:sp>
            <p:nvSpPr>
              <p:cNvPr id="15" name="TextBox 15"/>
              <p:cNvSpPr txBox="1"/>
              <p:nvPr/>
            </p:nvSpPr>
            <p:spPr>
              <a:xfrm>
                <a:off x="0" y="19050"/>
                <a:ext cx="598035" cy="793750"/>
              </a:xfrm>
              <a:prstGeom prst="rect">
                <a:avLst/>
              </a:prstGeom>
            </p:spPr>
            <p:txBody>
              <a:bodyPr lIns="82929" tIns="82929" rIns="82929" bIns="82929" rtlCol="0" anchor="ctr"/>
              <a:lstStyle/>
              <a:p>
                <a:pPr algn="ctr">
                  <a:lnSpc>
                    <a:spcPts val="2266"/>
                  </a:lnSpc>
                </a:pPr>
                <a:endParaRPr/>
              </a:p>
            </p:txBody>
          </p:sp>
        </p:grpSp>
        <p:sp>
          <p:nvSpPr>
            <p:cNvPr id="16" name="Freeform 16"/>
            <p:cNvSpPr/>
            <p:nvPr/>
          </p:nvSpPr>
          <p:spPr>
            <a:xfrm>
              <a:off x="4683151" y="5604120"/>
              <a:ext cx="8795329" cy="5047299"/>
            </a:xfrm>
            <a:custGeom>
              <a:avLst/>
              <a:gdLst/>
              <a:ahLst/>
              <a:cxnLst/>
              <a:rect l="l" t="t" r="r" b="b"/>
              <a:pathLst>
                <a:path w="8795329" h="5047299">
                  <a:moveTo>
                    <a:pt x="0" y="0"/>
                  </a:moveTo>
                  <a:lnTo>
                    <a:pt x="8795329" y="0"/>
                  </a:lnTo>
                  <a:lnTo>
                    <a:pt x="8795329" y="5047299"/>
                  </a:lnTo>
                  <a:lnTo>
                    <a:pt x="0" y="5047299"/>
                  </a:lnTo>
                  <a:lnTo>
                    <a:pt x="0" y="0"/>
                  </a:lnTo>
                  <a:close/>
                </a:path>
              </a:pathLst>
            </a:custGeom>
            <a:blipFill>
              <a:blip r:embed="rId3"/>
              <a:stretch>
                <a:fillRect t="-114345" r="-119275"/>
              </a:stretch>
            </a:blipFill>
          </p:spPr>
          <p:txBody>
            <a:bodyPr/>
            <a:lstStyle/>
            <a:p>
              <a:endParaRPr lang="en-US"/>
            </a:p>
          </p:txBody>
        </p:sp>
        <p:grpSp>
          <p:nvGrpSpPr>
            <p:cNvPr id="17" name="Group 17"/>
            <p:cNvGrpSpPr/>
            <p:nvPr/>
          </p:nvGrpSpPr>
          <p:grpSpPr>
            <a:xfrm rot="5400000">
              <a:off x="17780032" y="9467688"/>
              <a:ext cx="512795" cy="1854669"/>
              <a:chOff x="0" y="0"/>
              <a:chExt cx="522182" cy="1888622"/>
            </a:xfrm>
          </p:grpSpPr>
          <p:sp>
            <p:nvSpPr>
              <p:cNvPr id="18" name="Freeform 18"/>
              <p:cNvSpPr/>
              <p:nvPr/>
            </p:nvSpPr>
            <p:spPr>
              <a:xfrm>
                <a:off x="0" y="0"/>
                <a:ext cx="522182" cy="1888620"/>
              </a:xfrm>
              <a:custGeom>
                <a:avLst/>
                <a:gdLst/>
                <a:ahLst/>
                <a:cxnLst/>
                <a:rect l="l" t="t" r="r" b="b"/>
                <a:pathLst>
                  <a:path w="522182" h="1888620">
                    <a:moveTo>
                      <a:pt x="0" y="0"/>
                    </a:moveTo>
                    <a:lnTo>
                      <a:pt x="522182" y="0"/>
                    </a:lnTo>
                    <a:lnTo>
                      <a:pt x="522182" y="1888620"/>
                    </a:lnTo>
                    <a:lnTo>
                      <a:pt x="0" y="1888620"/>
                    </a:lnTo>
                    <a:close/>
                  </a:path>
                </a:pathLst>
              </a:custGeom>
              <a:solidFill>
                <a:srgbClr val="FFFFFF"/>
              </a:solidFill>
            </p:spPr>
            <p:txBody>
              <a:bodyPr/>
              <a:lstStyle/>
              <a:p>
                <a:endParaRPr lang="en-US"/>
              </a:p>
            </p:txBody>
          </p:sp>
        </p:grpSp>
        <p:grpSp>
          <p:nvGrpSpPr>
            <p:cNvPr id="19" name="Group 19"/>
            <p:cNvGrpSpPr/>
            <p:nvPr/>
          </p:nvGrpSpPr>
          <p:grpSpPr>
            <a:xfrm rot="5400000">
              <a:off x="11992365" y="8131636"/>
              <a:ext cx="445396" cy="4047941"/>
              <a:chOff x="0" y="0"/>
              <a:chExt cx="453550" cy="4122047"/>
            </a:xfrm>
          </p:grpSpPr>
          <p:sp>
            <p:nvSpPr>
              <p:cNvPr id="20" name="Freeform 20"/>
              <p:cNvSpPr/>
              <p:nvPr/>
            </p:nvSpPr>
            <p:spPr>
              <a:xfrm>
                <a:off x="0" y="0"/>
                <a:ext cx="453550" cy="4122041"/>
              </a:xfrm>
              <a:custGeom>
                <a:avLst/>
                <a:gdLst/>
                <a:ahLst/>
                <a:cxnLst/>
                <a:rect l="l" t="t" r="r" b="b"/>
                <a:pathLst>
                  <a:path w="453550" h="4122041">
                    <a:moveTo>
                      <a:pt x="0" y="0"/>
                    </a:moveTo>
                    <a:lnTo>
                      <a:pt x="453550" y="0"/>
                    </a:lnTo>
                    <a:lnTo>
                      <a:pt x="453550" y="4122041"/>
                    </a:lnTo>
                    <a:lnTo>
                      <a:pt x="0" y="4122041"/>
                    </a:lnTo>
                    <a:close/>
                  </a:path>
                </a:pathLst>
              </a:custGeom>
              <a:solidFill>
                <a:srgbClr val="FFFFFF"/>
              </a:solidFill>
            </p:spPr>
            <p:txBody>
              <a:bodyPr/>
              <a:lstStyle/>
              <a:p>
                <a:endParaRPr lang="en-US"/>
              </a:p>
            </p:txBody>
          </p:sp>
        </p:grpSp>
      </p:grpSp>
      <p:sp>
        <p:nvSpPr>
          <p:cNvPr id="21" name="TextBox 21"/>
          <p:cNvSpPr txBox="1"/>
          <p:nvPr/>
        </p:nvSpPr>
        <p:spPr>
          <a:xfrm>
            <a:off x="359643" y="528589"/>
            <a:ext cx="11984757" cy="647700"/>
          </a:xfrm>
          <a:prstGeom prst="rect">
            <a:avLst/>
          </a:prstGeom>
        </p:spPr>
        <p:txBody>
          <a:bodyPr wrap="square" lIns="0" tIns="0" rIns="0" bIns="0" rtlCol="0" anchor="t">
            <a:spAutoFit/>
          </a:bodyPr>
          <a:lstStyle/>
          <a:p>
            <a:pPr algn="l">
              <a:lnSpc>
                <a:spcPts val="5040"/>
              </a:lnSpc>
            </a:pPr>
            <a:r>
              <a:rPr lang="en-US" sz="4200" spc="39" dirty="0">
                <a:solidFill>
                  <a:srgbClr val="203864"/>
                </a:solidFill>
                <a:latin typeface="TT Rounds Condensed Bold"/>
              </a:rPr>
              <a:t>Proposed System for Skin Cancer (Cont.)</a:t>
            </a:r>
          </a:p>
        </p:txBody>
      </p:sp>
    </p:spTree>
  </p:cSld>
  <p:clrMapOvr>
    <a:masterClrMapping/>
  </p:clrMapOvr>
  <p:transition spd="slow">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TextBox 3"/>
          <p:cNvSpPr txBox="1"/>
          <p:nvPr/>
        </p:nvSpPr>
        <p:spPr>
          <a:xfrm>
            <a:off x="574430" y="4532090"/>
            <a:ext cx="17139140" cy="2670176"/>
          </a:xfrm>
          <a:prstGeom prst="rect">
            <a:avLst/>
          </a:prstGeom>
        </p:spPr>
        <p:txBody>
          <a:bodyPr lIns="0" tIns="0" rIns="0" bIns="0" rtlCol="0" anchor="t">
            <a:spAutoFit/>
          </a:bodyPr>
          <a:lstStyle/>
          <a:p>
            <a:pPr algn="ctr">
              <a:lnSpc>
                <a:spcPts val="20000"/>
              </a:lnSpc>
              <a:spcBef>
                <a:spcPct val="0"/>
              </a:spcBef>
            </a:pPr>
            <a:r>
              <a:rPr lang="en-US" sz="20000">
                <a:solidFill>
                  <a:srgbClr val="000000"/>
                </a:solidFill>
                <a:latin typeface="Bukhari Script Bold"/>
              </a:rPr>
              <a:t>Tumor</a:t>
            </a:r>
          </a:p>
        </p:txBody>
      </p:sp>
      <p:sp>
        <p:nvSpPr>
          <p:cNvPr id="4" name="TextBox 4"/>
          <p:cNvSpPr txBox="1"/>
          <p:nvPr/>
        </p:nvSpPr>
        <p:spPr>
          <a:xfrm>
            <a:off x="2824046" y="2077400"/>
            <a:ext cx="11977959"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Brain</a:t>
            </a:r>
          </a:p>
        </p:txBody>
      </p:sp>
    </p:spTree>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910902" y="4189444"/>
            <a:ext cx="5120602" cy="5120602"/>
          </a:xfrm>
          <a:custGeom>
            <a:avLst/>
            <a:gdLst/>
            <a:ahLst/>
            <a:cxnLst/>
            <a:rect l="l" t="t" r="r" b="b"/>
            <a:pathLst>
              <a:path w="5120602" h="5120602">
                <a:moveTo>
                  <a:pt x="0" y="0"/>
                </a:moveTo>
                <a:lnTo>
                  <a:pt x="5120602" y="0"/>
                </a:lnTo>
                <a:lnTo>
                  <a:pt x="5120602" y="5120602"/>
                </a:lnTo>
                <a:lnTo>
                  <a:pt x="0" y="512060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28589"/>
            <a:ext cx="8078443" cy="647700"/>
          </a:xfrm>
          <a:prstGeom prst="rect">
            <a:avLst/>
          </a:prstGeom>
        </p:spPr>
        <p:txBody>
          <a:bodyPr lIns="0" tIns="0" rIns="0" bIns="0" rtlCol="0" anchor="t">
            <a:spAutoFit/>
          </a:bodyPr>
          <a:lstStyle/>
          <a:p>
            <a:pPr algn="l">
              <a:lnSpc>
                <a:spcPts val="5040"/>
              </a:lnSpc>
            </a:pPr>
            <a:r>
              <a:rPr lang="en-US" sz="4200" spc="39">
                <a:solidFill>
                  <a:srgbClr val="203864"/>
                </a:solidFill>
                <a:latin typeface="TT Rounds Condensed Bold"/>
              </a:rPr>
              <a:t>Methodology</a:t>
            </a:r>
          </a:p>
        </p:txBody>
      </p:sp>
      <p:sp>
        <p:nvSpPr>
          <p:cNvPr id="6" name="TextBox 6"/>
          <p:cNvSpPr txBox="1"/>
          <p:nvPr/>
        </p:nvSpPr>
        <p:spPr>
          <a:xfrm>
            <a:off x="359643" y="1341469"/>
            <a:ext cx="17106451" cy="2676525"/>
          </a:xfrm>
          <a:prstGeom prst="rect">
            <a:avLst/>
          </a:prstGeom>
        </p:spPr>
        <p:txBody>
          <a:bodyPr lIns="0" tIns="0" rIns="0" bIns="0" rtlCol="0" anchor="t">
            <a:spAutoFit/>
          </a:bodyPr>
          <a:lstStyle/>
          <a:p>
            <a:pPr marL="0" lvl="0" indent="0" algn="l">
              <a:lnSpc>
                <a:spcPts val="4235"/>
              </a:lnSpc>
              <a:spcBef>
                <a:spcPct val="0"/>
              </a:spcBef>
            </a:pPr>
            <a:r>
              <a:rPr lang="en-US" sz="3529" u="none" strike="noStrike" spc="31" dirty="0">
                <a:solidFill>
                  <a:srgbClr val="000000"/>
                </a:solidFill>
                <a:latin typeface="TT Rounds Condensed"/>
              </a:rPr>
              <a:t>Dataset: </a:t>
            </a:r>
          </a:p>
          <a:p>
            <a:pPr marL="0" lvl="0" indent="0" algn="l">
              <a:lnSpc>
                <a:spcPts val="4235"/>
              </a:lnSpc>
              <a:spcBef>
                <a:spcPct val="0"/>
              </a:spcBef>
            </a:pPr>
            <a:r>
              <a:rPr lang="en-US" sz="3529" u="none" strike="noStrike" spc="31" dirty="0">
                <a:solidFill>
                  <a:srgbClr val="000000"/>
                </a:solidFill>
                <a:latin typeface="TT Rounds Condensed"/>
              </a:rPr>
              <a:t>LGG Brain Segmentation Dataset for Segmentation</a:t>
            </a:r>
          </a:p>
          <a:p>
            <a:pPr marL="0" lvl="0" indent="0" algn="l">
              <a:lnSpc>
                <a:spcPts val="4235"/>
              </a:lnSpc>
              <a:spcBef>
                <a:spcPct val="0"/>
              </a:spcBef>
            </a:pPr>
            <a:endParaRPr lang="en-US" sz="3529" u="none" strike="noStrike" spc="31" dirty="0">
              <a:solidFill>
                <a:srgbClr val="000000"/>
              </a:solidFill>
              <a:latin typeface="TT Rounds Condensed"/>
            </a:endParaRPr>
          </a:p>
          <a:p>
            <a:pPr marL="761966" lvl="1" indent="-380983" algn="l">
              <a:lnSpc>
                <a:spcPts val="4235"/>
              </a:lnSpc>
              <a:spcBef>
                <a:spcPct val="0"/>
              </a:spcBef>
              <a:buFont typeface="Arial"/>
              <a:buChar char="•"/>
            </a:pPr>
            <a:r>
              <a:rPr lang="en-US" sz="3529" u="none" strike="noStrike" spc="31" dirty="0">
                <a:solidFill>
                  <a:srgbClr val="000000"/>
                </a:solidFill>
                <a:latin typeface="TT Rounds Condensed"/>
              </a:rPr>
              <a:t>Tiff format</a:t>
            </a:r>
          </a:p>
          <a:p>
            <a:pPr marL="761966" lvl="1" indent="-380983" algn="l">
              <a:lnSpc>
                <a:spcPts val="4235"/>
              </a:lnSpc>
              <a:buFont typeface="Arial"/>
              <a:buChar char="•"/>
            </a:pPr>
            <a:r>
              <a:rPr lang="en-US" sz="3529" u="none" strike="noStrike" spc="33" dirty="0">
                <a:solidFill>
                  <a:srgbClr val="000000"/>
                </a:solidFill>
                <a:latin typeface="TT Rounds Condensed"/>
              </a:rPr>
              <a:t>TIFFs are a handy way to store high-quality images  to avoid lossy file formats</a:t>
            </a:r>
          </a:p>
        </p:txBody>
      </p:sp>
      <p:sp>
        <p:nvSpPr>
          <p:cNvPr id="7" name="Freeform 7"/>
          <p:cNvSpPr/>
          <p:nvPr/>
        </p:nvSpPr>
        <p:spPr>
          <a:xfrm>
            <a:off x="10724807" y="4189444"/>
            <a:ext cx="5120602" cy="5120602"/>
          </a:xfrm>
          <a:custGeom>
            <a:avLst/>
            <a:gdLst/>
            <a:ahLst/>
            <a:cxnLst/>
            <a:rect l="l" t="t" r="r" b="b"/>
            <a:pathLst>
              <a:path w="5120602" h="5120602">
                <a:moveTo>
                  <a:pt x="0" y="0"/>
                </a:moveTo>
                <a:lnTo>
                  <a:pt x="5120602" y="0"/>
                </a:lnTo>
                <a:lnTo>
                  <a:pt x="5120602" y="5120602"/>
                </a:lnTo>
                <a:lnTo>
                  <a:pt x="0" y="5120602"/>
                </a:lnTo>
                <a:lnTo>
                  <a:pt x="0" y="0"/>
                </a:lnTo>
                <a:close/>
              </a:path>
            </a:pathLst>
          </a:custGeom>
          <a:blipFill>
            <a:blip r:embed="rId4"/>
            <a:stretch>
              <a:fillRect/>
            </a:stretch>
          </a:blipFill>
        </p:spPr>
        <p:txBody>
          <a:bodyPr/>
          <a:lstStyle/>
          <a:p>
            <a:endParaRPr lang="en-US"/>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7866905"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Proposed System for Brain Tumor</a:t>
            </a:r>
          </a:p>
        </p:txBody>
      </p:sp>
      <p:grpSp>
        <p:nvGrpSpPr>
          <p:cNvPr id="5" name="Group 5"/>
          <p:cNvGrpSpPr/>
          <p:nvPr/>
        </p:nvGrpSpPr>
        <p:grpSpPr>
          <a:xfrm>
            <a:off x="722825" y="2647317"/>
            <a:ext cx="4503578" cy="1738945"/>
            <a:chOff x="0" y="0"/>
            <a:chExt cx="504523" cy="194809"/>
          </a:xfrm>
        </p:grpSpPr>
        <p:sp>
          <p:nvSpPr>
            <p:cNvPr id="6" name="Freeform 6"/>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7" name="TextBox 7"/>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User Input</a:t>
              </a:r>
            </a:p>
          </p:txBody>
        </p:sp>
      </p:grpSp>
      <p:grpSp>
        <p:nvGrpSpPr>
          <p:cNvPr id="8" name="Group 8"/>
          <p:cNvGrpSpPr/>
          <p:nvPr/>
        </p:nvGrpSpPr>
        <p:grpSpPr>
          <a:xfrm>
            <a:off x="6741712" y="2647317"/>
            <a:ext cx="4503578" cy="1738945"/>
            <a:chOff x="0" y="0"/>
            <a:chExt cx="504523" cy="194809"/>
          </a:xfrm>
        </p:grpSpPr>
        <p:sp>
          <p:nvSpPr>
            <p:cNvPr id="9" name="Freeform 9"/>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0" name="TextBox 10"/>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Data Preprocessing</a:t>
              </a:r>
            </a:p>
          </p:txBody>
        </p:sp>
      </p:grpSp>
      <p:grpSp>
        <p:nvGrpSpPr>
          <p:cNvPr id="11" name="Group 11"/>
          <p:cNvGrpSpPr/>
          <p:nvPr/>
        </p:nvGrpSpPr>
        <p:grpSpPr>
          <a:xfrm>
            <a:off x="12543935" y="2647317"/>
            <a:ext cx="4503578" cy="1738945"/>
            <a:chOff x="0" y="0"/>
            <a:chExt cx="504523" cy="194809"/>
          </a:xfrm>
        </p:grpSpPr>
        <p:sp>
          <p:nvSpPr>
            <p:cNvPr id="12" name="Freeform 12"/>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3" name="TextBox 13"/>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Model Segmentation</a:t>
              </a:r>
            </a:p>
          </p:txBody>
        </p:sp>
      </p:grpSp>
      <p:grpSp>
        <p:nvGrpSpPr>
          <p:cNvPr id="14" name="Group 14"/>
          <p:cNvGrpSpPr/>
          <p:nvPr/>
        </p:nvGrpSpPr>
        <p:grpSpPr>
          <a:xfrm>
            <a:off x="12543935" y="5900738"/>
            <a:ext cx="4503578" cy="1738945"/>
            <a:chOff x="0" y="0"/>
            <a:chExt cx="504523" cy="194809"/>
          </a:xfrm>
        </p:grpSpPr>
        <p:sp>
          <p:nvSpPr>
            <p:cNvPr id="15" name="Freeform 15"/>
            <p:cNvSpPr/>
            <p:nvPr/>
          </p:nvSpPr>
          <p:spPr>
            <a:xfrm>
              <a:off x="0" y="0"/>
              <a:ext cx="504523" cy="194809"/>
            </a:xfrm>
            <a:custGeom>
              <a:avLst/>
              <a:gdLst/>
              <a:ahLst/>
              <a:cxnLst/>
              <a:rect l="l" t="t" r="r" b="b"/>
              <a:pathLst>
                <a:path w="504523" h="194809">
                  <a:moveTo>
                    <a:pt x="82515" y="0"/>
                  </a:moveTo>
                  <a:lnTo>
                    <a:pt x="422008" y="0"/>
                  </a:lnTo>
                  <a:cubicBezTo>
                    <a:pt x="467580" y="0"/>
                    <a:pt x="504523" y="36943"/>
                    <a:pt x="504523" y="82515"/>
                  </a:cubicBezTo>
                  <a:lnTo>
                    <a:pt x="504523" y="112294"/>
                  </a:lnTo>
                  <a:cubicBezTo>
                    <a:pt x="504523" y="134179"/>
                    <a:pt x="495830" y="155167"/>
                    <a:pt x="480355" y="170641"/>
                  </a:cubicBezTo>
                  <a:cubicBezTo>
                    <a:pt x="464881" y="186116"/>
                    <a:pt x="443893" y="194809"/>
                    <a:pt x="422008" y="194809"/>
                  </a:cubicBezTo>
                  <a:lnTo>
                    <a:pt x="82515" y="194809"/>
                  </a:lnTo>
                  <a:cubicBezTo>
                    <a:pt x="60631" y="194809"/>
                    <a:pt x="39643" y="186116"/>
                    <a:pt x="24168" y="170641"/>
                  </a:cubicBezTo>
                  <a:cubicBezTo>
                    <a:pt x="8694" y="155167"/>
                    <a:pt x="0" y="134179"/>
                    <a:pt x="0" y="112294"/>
                  </a:cubicBezTo>
                  <a:lnTo>
                    <a:pt x="0" y="82515"/>
                  </a:lnTo>
                  <a:cubicBezTo>
                    <a:pt x="0" y="60631"/>
                    <a:pt x="8694" y="39643"/>
                    <a:pt x="24168" y="24168"/>
                  </a:cubicBezTo>
                  <a:cubicBezTo>
                    <a:pt x="39643" y="8694"/>
                    <a:pt x="60631" y="0"/>
                    <a:pt x="82515"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16" name="TextBox 16"/>
            <p:cNvSpPr txBox="1"/>
            <p:nvPr/>
          </p:nvSpPr>
          <p:spPr>
            <a:xfrm>
              <a:off x="0" y="-28575"/>
              <a:ext cx="504523" cy="223384"/>
            </a:xfrm>
            <a:prstGeom prst="rect">
              <a:avLst/>
            </a:prstGeom>
          </p:spPr>
          <p:txBody>
            <a:bodyPr lIns="51501" tIns="51501" rIns="51501" bIns="51501" rtlCol="0" anchor="ctr"/>
            <a:lstStyle/>
            <a:p>
              <a:pPr algn="ctr">
                <a:lnSpc>
                  <a:spcPts val="4200"/>
                </a:lnSpc>
              </a:pPr>
              <a:r>
                <a:rPr lang="en-US" sz="3500">
                  <a:solidFill>
                    <a:srgbClr val="FFFFFF"/>
                  </a:solidFill>
                  <a:latin typeface="Arimo Bold"/>
                </a:rPr>
                <a:t>User Output</a:t>
              </a:r>
            </a:p>
          </p:txBody>
        </p:sp>
      </p:grpSp>
      <p:sp>
        <p:nvSpPr>
          <p:cNvPr id="17" name="AutoShape 17"/>
          <p:cNvSpPr/>
          <p:nvPr/>
        </p:nvSpPr>
        <p:spPr>
          <a:xfrm flipV="1">
            <a:off x="5226402" y="3516790"/>
            <a:ext cx="1515310" cy="0"/>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
        <p:nvSpPr>
          <p:cNvPr id="18" name="AutoShape 18"/>
          <p:cNvSpPr/>
          <p:nvPr/>
        </p:nvSpPr>
        <p:spPr>
          <a:xfrm>
            <a:off x="14795724" y="4386262"/>
            <a:ext cx="0" cy="1514475"/>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
        <p:nvSpPr>
          <p:cNvPr id="19" name="AutoShape 19"/>
          <p:cNvSpPr/>
          <p:nvPr/>
        </p:nvSpPr>
        <p:spPr>
          <a:xfrm>
            <a:off x="11245290" y="3516790"/>
            <a:ext cx="1298646" cy="0"/>
          </a:xfrm>
          <a:prstGeom prst="line">
            <a:avLst/>
          </a:prstGeom>
          <a:ln w="238125" cap="flat">
            <a:gradFill>
              <a:gsLst>
                <a:gs pos="0">
                  <a:srgbClr val="12285E">
                    <a:alpha val="100000"/>
                  </a:srgbClr>
                </a:gs>
                <a:gs pos="100000">
                  <a:srgbClr val="14973A">
                    <a:alpha val="100000"/>
                  </a:srgbClr>
                </a:gs>
              </a:gsLst>
              <a:lin ang="2700000"/>
            </a:gradFill>
            <a:prstDash val="solid"/>
            <a:headEnd type="none" w="sm" len="sm"/>
            <a:tailEnd type="arrow" w="med" len="sm"/>
          </a:ln>
        </p:spPr>
        <p:txBody>
          <a:bodyPr/>
          <a:lstStyle/>
          <a:p>
            <a:endParaRPr lang="en-US"/>
          </a:p>
        </p:txBody>
      </p:sp>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12822957" cy="647700"/>
          </a:xfrm>
          <a:prstGeom prst="rect">
            <a:avLst/>
          </a:prstGeom>
        </p:spPr>
        <p:txBody>
          <a:bodyPr wrap="square" lIns="0" tIns="0" rIns="0" bIns="0" rtlCol="0" anchor="t">
            <a:spAutoFit/>
          </a:bodyPr>
          <a:lstStyle/>
          <a:p>
            <a:pPr algn="l">
              <a:lnSpc>
                <a:spcPts val="5040"/>
              </a:lnSpc>
            </a:pPr>
            <a:r>
              <a:rPr lang="en-US" sz="4200" spc="39" dirty="0">
                <a:solidFill>
                  <a:srgbClr val="203864"/>
                </a:solidFill>
                <a:latin typeface="TT Rounds Condensed Bold"/>
              </a:rPr>
              <a:t>Proposed System for Brain Tumor (Cont.)</a:t>
            </a:r>
          </a:p>
        </p:txBody>
      </p:sp>
      <p:grpSp>
        <p:nvGrpSpPr>
          <p:cNvPr id="5" name="Group 5"/>
          <p:cNvGrpSpPr/>
          <p:nvPr/>
        </p:nvGrpSpPr>
        <p:grpSpPr>
          <a:xfrm>
            <a:off x="1677308" y="1801676"/>
            <a:ext cx="14933383" cy="7820120"/>
            <a:chOff x="0" y="0"/>
            <a:chExt cx="19911178" cy="10426826"/>
          </a:xfrm>
        </p:grpSpPr>
        <p:sp>
          <p:nvSpPr>
            <p:cNvPr id="6" name="Freeform 6"/>
            <p:cNvSpPr/>
            <p:nvPr/>
          </p:nvSpPr>
          <p:spPr>
            <a:xfrm>
              <a:off x="0" y="0"/>
              <a:ext cx="19656275" cy="8542974"/>
            </a:xfrm>
            <a:custGeom>
              <a:avLst/>
              <a:gdLst/>
              <a:ahLst/>
              <a:cxnLst/>
              <a:rect l="l" t="t" r="r" b="b"/>
              <a:pathLst>
                <a:path w="19656275" h="8542974">
                  <a:moveTo>
                    <a:pt x="0" y="0"/>
                  </a:moveTo>
                  <a:lnTo>
                    <a:pt x="19656275" y="0"/>
                  </a:lnTo>
                  <a:lnTo>
                    <a:pt x="19656275" y="8542974"/>
                  </a:lnTo>
                  <a:lnTo>
                    <a:pt x="0" y="8542974"/>
                  </a:lnTo>
                  <a:lnTo>
                    <a:pt x="0" y="0"/>
                  </a:lnTo>
                  <a:close/>
                </a:path>
              </a:pathLst>
            </a:custGeom>
            <a:blipFill>
              <a:blip r:embed="rId3"/>
              <a:stretch>
                <a:fillRect r="-2030" b="-22051"/>
              </a:stretch>
            </a:blipFill>
          </p:spPr>
          <p:txBody>
            <a:bodyPr/>
            <a:lstStyle/>
            <a:p>
              <a:endParaRPr lang="en-US"/>
            </a:p>
          </p:txBody>
        </p:sp>
        <p:grpSp>
          <p:nvGrpSpPr>
            <p:cNvPr id="7" name="Group 7"/>
            <p:cNvGrpSpPr/>
            <p:nvPr/>
          </p:nvGrpSpPr>
          <p:grpSpPr>
            <a:xfrm rot="5400000">
              <a:off x="15889173" y="3241716"/>
              <a:ext cx="7036426" cy="1007584"/>
              <a:chOff x="0" y="0"/>
              <a:chExt cx="9591966" cy="1373526"/>
            </a:xfrm>
          </p:grpSpPr>
          <p:sp>
            <p:nvSpPr>
              <p:cNvPr id="8" name="Freeform 8"/>
              <p:cNvSpPr/>
              <p:nvPr/>
            </p:nvSpPr>
            <p:spPr>
              <a:xfrm>
                <a:off x="0" y="0"/>
                <a:ext cx="9591966" cy="1373524"/>
              </a:xfrm>
              <a:custGeom>
                <a:avLst/>
                <a:gdLst/>
                <a:ahLst/>
                <a:cxnLst/>
                <a:rect l="l" t="t" r="r" b="b"/>
                <a:pathLst>
                  <a:path w="9591966" h="1373524">
                    <a:moveTo>
                      <a:pt x="0" y="0"/>
                    </a:moveTo>
                    <a:lnTo>
                      <a:pt x="9591966" y="0"/>
                    </a:lnTo>
                    <a:lnTo>
                      <a:pt x="9591966" y="1373524"/>
                    </a:lnTo>
                    <a:lnTo>
                      <a:pt x="0" y="1373524"/>
                    </a:lnTo>
                    <a:close/>
                  </a:path>
                </a:pathLst>
              </a:custGeom>
              <a:solidFill>
                <a:srgbClr val="FFFFFF"/>
              </a:solidFill>
            </p:spPr>
            <p:txBody>
              <a:bodyPr/>
              <a:lstStyle/>
              <a:p>
                <a:endParaRPr lang="en-US"/>
              </a:p>
            </p:txBody>
          </p:sp>
        </p:grpSp>
        <p:grpSp>
          <p:nvGrpSpPr>
            <p:cNvPr id="9" name="Group 9"/>
            <p:cNvGrpSpPr/>
            <p:nvPr/>
          </p:nvGrpSpPr>
          <p:grpSpPr>
            <a:xfrm rot="5400000">
              <a:off x="15905934" y="-1232022"/>
              <a:ext cx="2033332" cy="4711533"/>
              <a:chOff x="0" y="0"/>
              <a:chExt cx="2771812" cy="6422701"/>
            </a:xfrm>
          </p:grpSpPr>
          <p:sp>
            <p:nvSpPr>
              <p:cNvPr id="10" name="Freeform 10"/>
              <p:cNvSpPr/>
              <p:nvPr/>
            </p:nvSpPr>
            <p:spPr>
              <a:xfrm>
                <a:off x="0" y="0"/>
                <a:ext cx="2771812" cy="6422692"/>
              </a:xfrm>
              <a:custGeom>
                <a:avLst/>
                <a:gdLst/>
                <a:ahLst/>
                <a:cxnLst/>
                <a:rect l="l" t="t" r="r" b="b"/>
                <a:pathLst>
                  <a:path w="2771812" h="6422692">
                    <a:moveTo>
                      <a:pt x="0" y="0"/>
                    </a:moveTo>
                    <a:lnTo>
                      <a:pt x="2771812" y="0"/>
                    </a:lnTo>
                    <a:lnTo>
                      <a:pt x="2771812" y="6422692"/>
                    </a:lnTo>
                    <a:lnTo>
                      <a:pt x="0" y="6422692"/>
                    </a:lnTo>
                    <a:close/>
                  </a:path>
                </a:pathLst>
              </a:custGeom>
              <a:solidFill>
                <a:srgbClr val="FFFFFF"/>
              </a:solidFill>
            </p:spPr>
            <p:txBody>
              <a:bodyPr/>
              <a:lstStyle/>
              <a:p>
                <a:endParaRPr lang="en-US"/>
              </a:p>
            </p:txBody>
          </p:sp>
        </p:grpSp>
        <p:grpSp>
          <p:nvGrpSpPr>
            <p:cNvPr id="11" name="Group 11"/>
            <p:cNvGrpSpPr/>
            <p:nvPr/>
          </p:nvGrpSpPr>
          <p:grpSpPr>
            <a:xfrm rot="5400000">
              <a:off x="13655817" y="1228063"/>
              <a:ext cx="2033332" cy="399474"/>
              <a:chOff x="0" y="0"/>
              <a:chExt cx="2771812" cy="544557"/>
            </a:xfrm>
          </p:grpSpPr>
          <p:sp>
            <p:nvSpPr>
              <p:cNvPr id="12" name="Freeform 12"/>
              <p:cNvSpPr/>
              <p:nvPr/>
            </p:nvSpPr>
            <p:spPr>
              <a:xfrm>
                <a:off x="0" y="0"/>
                <a:ext cx="2771812" cy="544556"/>
              </a:xfrm>
              <a:custGeom>
                <a:avLst/>
                <a:gdLst/>
                <a:ahLst/>
                <a:cxnLst/>
                <a:rect l="l" t="t" r="r" b="b"/>
                <a:pathLst>
                  <a:path w="2771812" h="544556">
                    <a:moveTo>
                      <a:pt x="0" y="0"/>
                    </a:moveTo>
                    <a:lnTo>
                      <a:pt x="2771812" y="0"/>
                    </a:lnTo>
                    <a:lnTo>
                      <a:pt x="2771812" y="544556"/>
                    </a:lnTo>
                    <a:lnTo>
                      <a:pt x="0" y="544556"/>
                    </a:lnTo>
                    <a:close/>
                  </a:path>
                </a:pathLst>
              </a:custGeom>
              <a:solidFill>
                <a:srgbClr val="FFFFFF"/>
              </a:solidFill>
            </p:spPr>
            <p:txBody>
              <a:bodyPr/>
              <a:lstStyle/>
              <a:p>
                <a:endParaRPr lang="en-US"/>
              </a:p>
            </p:txBody>
          </p:sp>
        </p:grpSp>
        <p:grpSp>
          <p:nvGrpSpPr>
            <p:cNvPr id="13" name="Group 13"/>
            <p:cNvGrpSpPr/>
            <p:nvPr/>
          </p:nvGrpSpPr>
          <p:grpSpPr>
            <a:xfrm rot="5400000">
              <a:off x="17717487" y="1954163"/>
              <a:ext cx="2033332" cy="847859"/>
              <a:chOff x="0" y="0"/>
              <a:chExt cx="2771812" cy="1155791"/>
            </a:xfrm>
          </p:grpSpPr>
          <p:sp>
            <p:nvSpPr>
              <p:cNvPr id="14" name="Freeform 14"/>
              <p:cNvSpPr/>
              <p:nvPr/>
            </p:nvSpPr>
            <p:spPr>
              <a:xfrm>
                <a:off x="0" y="0"/>
                <a:ext cx="2771812" cy="1155789"/>
              </a:xfrm>
              <a:custGeom>
                <a:avLst/>
                <a:gdLst/>
                <a:ahLst/>
                <a:cxnLst/>
                <a:rect l="l" t="t" r="r" b="b"/>
                <a:pathLst>
                  <a:path w="2771812" h="1155789">
                    <a:moveTo>
                      <a:pt x="0" y="0"/>
                    </a:moveTo>
                    <a:lnTo>
                      <a:pt x="2771812" y="0"/>
                    </a:lnTo>
                    <a:lnTo>
                      <a:pt x="2771812" y="1155789"/>
                    </a:lnTo>
                    <a:lnTo>
                      <a:pt x="0" y="1155789"/>
                    </a:lnTo>
                    <a:close/>
                  </a:path>
                </a:pathLst>
              </a:custGeom>
              <a:solidFill>
                <a:srgbClr val="FFFFFF"/>
              </a:solidFill>
            </p:spPr>
            <p:txBody>
              <a:bodyPr/>
              <a:lstStyle/>
              <a:p>
                <a:endParaRPr lang="en-US"/>
              </a:p>
            </p:txBody>
          </p:sp>
        </p:grpSp>
        <p:grpSp>
          <p:nvGrpSpPr>
            <p:cNvPr id="15" name="Group 15"/>
            <p:cNvGrpSpPr/>
            <p:nvPr/>
          </p:nvGrpSpPr>
          <p:grpSpPr>
            <a:xfrm rot="5400000">
              <a:off x="10371940" y="5923545"/>
              <a:ext cx="4158997" cy="4847565"/>
              <a:chOff x="0" y="0"/>
              <a:chExt cx="3536534" cy="4122047"/>
            </a:xfrm>
          </p:grpSpPr>
          <p:sp>
            <p:nvSpPr>
              <p:cNvPr id="16" name="Freeform 16"/>
              <p:cNvSpPr/>
              <p:nvPr/>
            </p:nvSpPr>
            <p:spPr>
              <a:xfrm>
                <a:off x="0" y="0"/>
                <a:ext cx="3536535" cy="4122041"/>
              </a:xfrm>
              <a:custGeom>
                <a:avLst/>
                <a:gdLst/>
                <a:ahLst/>
                <a:cxnLst/>
                <a:rect l="l" t="t" r="r" b="b"/>
                <a:pathLst>
                  <a:path w="3536535" h="4122041">
                    <a:moveTo>
                      <a:pt x="0" y="0"/>
                    </a:moveTo>
                    <a:lnTo>
                      <a:pt x="3536535" y="0"/>
                    </a:lnTo>
                    <a:lnTo>
                      <a:pt x="3536535" y="4122041"/>
                    </a:lnTo>
                    <a:lnTo>
                      <a:pt x="0" y="4122041"/>
                    </a:lnTo>
                    <a:close/>
                  </a:path>
                </a:pathLst>
              </a:custGeom>
              <a:solidFill>
                <a:srgbClr val="FFFFFF"/>
              </a:solidFill>
            </p:spPr>
            <p:txBody>
              <a:bodyPr/>
              <a:lstStyle/>
              <a:p>
                <a:endParaRPr lang="en-US"/>
              </a:p>
            </p:txBody>
          </p:sp>
        </p:grpSp>
        <p:grpSp>
          <p:nvGrpSpPr>
            <p:cNvPr id="17" name="Group 17"/>
            <p:cNvGrpSpPr/>
            <p:nvPr/>
          </p:nvGrpSpPr>
          <p:grpSpPr>
            <a:xfrm rot="5400000">
              <a:off x="15445253" y="7748316"/>
              <a:ext cx="2010140" cy="3346881"/>
              <a:chOff x="0" y="0"/>
              <a:chExt cx="4817860" cy="8021733"/>
            </a:xfrm>
          </p:grpSpPr>
          <p:sp>
            <p:nvSpPr>
              <p:cNvPr id="18" name="Freeform 18"/>
              <p:cNvSpPr/>
              <p:nvPr/>
            </p:nvSpPr>
            <p:spPr>
              <a:xfrm>
                <a:off x="0" y="0"/>
                <a:ext cx="4817859" cy="8021721"/>
              </a:xfrm>
              <a:custGeom>
                <a:avLst/>
                <a:gdLst/>
                <a:ahLst/>
                <a:cxnLst/>
                <a:rect l="l" t="t" r="r" b="b"/>
                <a:pathLst>
                  <a:path w="4817859" h="8021721">
                    <a:moveTo>
                      <a:pt x="0" y="0"/>
                    </a:moveTo>
                    <a:lnTo>
                      <a:pt x="4817859" y="0"/>
                    </a:lnTo>
                    <a:lnTo>
                      <a:pt x="4817859" y="8021721"/>
                    </a:lnTo>
                    <a:lnTo>
                      <a:pt x="0" y="8021721"/>
                    </a:lnTo>
                    <a:close/>
                  </a:path>
                </a:pathLst>
              </a:custGeom>
              <a:solidFill>
                <a:srgbClr val="FFFFFF"/>
              </a:solidFill>
            </p:spPr>
            <p:txBody>
              <a:bodyPr/>
              <a:lstStyle/>
              <a:p>
                <a:endParaRPr lang="en-US"/>
              </a:p>
            </p:txBody>
          </p:sp>
        </p:grpSp>
        <p:grpSp>
          <p:nvGrpSpPr>
            <p:cNvPr id="19" name="Group 19"/>
            <p:cNvGrpSpPr/>
            <p:nvPr/>
          </p:nvGrpSpPr>
          <p:grpSpPr>
            <a:xfrm rot="5400000">
              <a:off x="17229250" y="8362070"/>
              <a:ext cx="92974" cy="108367"/>
              <a:chOff x="0" y="0"/>
              <a:chExt cx="3536534" cy="4122047"/>
            </a:xfrm>
          </p:grpSpPr>
          <p:sp>
            <p:nvSpPr>
              <p:cNvPr id="20" name="Freeform 20"/>
              <p:cNvSpPr/>
              <p:nvPr/>
            </p:nvSpPr>
            <p:spPr>
              <a:xfrm>
                <a:off x="0" y="0"/>
                <a:ext cx="3536535" cy="4122041"/>
              </a:xfrm>
              <a:custGeom>
                <a:avLst/>
                <a:gdLst/>
                <a:ahLst/>
                <a:cxnLst/>
                <a:rect l="l" t="t" r="r" b="b"/>
                <a:pathLst>
                  <a:path w="3536535" h="4122041">
                    <a:moveTo>
                      <a:pt x="0" y="0"/>
                    </a:moveTo>
                    <a:lnTo>
                      <a:pt x="3536535" y="0"/>
                    </a:lnTo>
                    <a:lnTo>
                      <a:pt x="3536535" y="4122041"/>
                    </a:lnTo>
                    <a:lnTo>
                      <a:pt x="0" y="4122041"/>
                    </a:lnTo>
                    <a:close/>
                  </a:path>
                </a:pathLst>
              </a:custGeom>
              <a:solidFill>
                <a:srgbClr val="FFFFFF"/>
              </a:solidFill>
            </p:spPr>
            <p:txBody>
              <a:bodyPr/>
              <a:lstStyle/>
              <a:p>
                <a:endParaRPr lang="en-US"/>
              </a:p>
            </p:txBody>
          </p:sp>
        </p:grpSp>
        <p:grpSp>
          <p:nvGrpSpPr>
            <p:cNvPr id="21" name="Group 21"/>
            <p:cNvGrpSpPr/>
            <p:nvPr/>
          </p:nvGrpSpPr>
          <p:grpSpPr>
            <a:xfrm rot="5400000">
              <a:off x="4290898" y="2359279"/>
              <a:ext cx="519172" cy="2236366"/>
              <a:chOff x="0" y="0"/>
              <a:chExt cx="340113" cy="1465056"/>
            </a:xfrm>
          </p:grpSpPr>
          <p:sp>
            <p:nvSpPr>
              <p:cNvPr id="22" name="Freeform 22"/>
              <p:cNvSpPr/>
              <p:nvPr/>
            </p:nvSpPr>
            <p:spPr>
              <a:xfrm>
                <a:off x="0" y="0"/>
                <a:ext cx="340113" cy="1465054"/>
              </a:xfrm>
              <a:custGeom>
                <a:avLst/>
                <a:gdLst/>
                <a:ahLst/>
                <a:cxnLst/>
                <a:rect l="l" t="t" r="r" b="b"/>
                <a:pathLst>
                  <a:path w="340113" h="1465054">
                    <a:moveTo>
                      <a:pt x="0" y="0"/>
                    </a:moveTo>
                    <a:lnTo>
                      <a:pt x="340113" y="0"/>
                    </a:lnTo>
                    <a:lnTo>
                      <a:pt x="340113" y="1465054"/>
                    </a:lnTo>
                    <a:lnTo>
                      <a:pt x="0" y="1465054"/>
                    </a:lnTo>
                    <a:close/>
                  </a:path>
                </a:pathLst>
              </a:custGeom>
              <a:solidFill>
                <a:srgbClr val="FFFFFF"/>
              </a:solidFill>
            </p:spPr>
            <p:txBody>
              <a:bodyPr/>
              <a:lstStyle/>
              <a:p>
                <a:endParaRPr lang="en-US"/>
              </a:p>
            </p:txBody>
          </p:sp>
        </p:grpSp>
      </p:grpSp>
    </p:spTree>
  </p:cSld>
  <p:clrMapOvr>
    <a:masterClrMapping/>
  </p:clrMapOvr>
  <p:transition spd="slow">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66645"/>
            <a:chOff x="0" y="0"/>
            <a:chExt cx="24384000" cy="13688860"/>
          </a:xfrm>
        </p:grpSpPr>
        <p:sp>
          <p:nvSpPr>
            <p:cNvPr id="3" name="Freeform 3"/>
            <p:cNvSpPr/>
            <p:nvPr/>
          </p:nvSpPr>
          <p:spPr>
            <a:xfrm>
              <a:off x="0" y="0"/>
              <a:ext cx="24384000" cy="13688860"/>
            </a:xfrm>
            <a:custGeom>
              <a:avLst/>
              <a:gdLst/>
              <a:ahLst/>
              <a:cxnLst/>
              <a:rect l="l" t="t" r="r" b="b"/>
              <a:pathLst>
                <a:path w="24384000" h="13688860">
                  <a:moveTo>
                    <a:pt x="0" y="0"/>
                  </a:moveTo>
                  <a:lnTo>
                    <a:pt x="24384000" y="0"/>
                  </a:lnTo>
                  <a:lnTo>
                    <a:pt x="24384000" y="13688860"/>
                  </a:lnTo>
                  <a:lnTo>
                    <a:pt x="0" y="13688860"/>
                  </a:lnTo>
                  <a:lnTo>
                    <a:pt x="0" y="0"/>
                  </a:lnTo>
                  <a:close/>
                </a:path>
              </a:pathLst>
            </a:custGeom>
            <a:blipFill>
              <a:blip r:embed="rId2"/>
              <a:stretch>
                <a:fillRect t="-72" b="-72"/>
              </a:stretch>
            </a:blipFill>
          </p:spPr>
          <p:txBody>
            <a:bodyPr/>
            <a:lstStyle/>
            <a:p>
              <a:endParaRPr lang="en-US"/>
            </a:p>
          </p:txBody>
        </p:sp>
        <p:sp>
          <p:nvSpPr>
            <p:cNvPr id="4" name="AutoShape 4"/>
            <p:cNvSpPr/>
            <p:nvPr/>
          </p:nvSpPr>
          <p:spPr>
            <a:xfrm rot="-10558">
              <a:off x="351199" y="1550581"/>
              <a:ext cx="23198377" cy="0"/>
            </a:xfrm>
            <a:prstGeom prst="line">
              <a:avLst/>
            </a:prstGeom>
            <a:ln w="12700" cap="rnd">
              <a:solidFill>
                <a:srgbClr val="000000"/>
              </a:solidFill>
              <a:prstDash val="solid"/>
              <a:headEnd type="none" w="sm" len="sm"/>
              <a:tailEnd type="none" w="sm" len="sm"/>
            </a:ln>
          </p:spPr>
          <p:txBody>
            <a:bodyPr/>
            <a:lstStyle/>
            <a:p>
              <a:endParaRPr lang="en-US"/>
            </a:p>
          </p:txBody>
        </p:sp>
        <p:sp>
          <p:nvSpPr>
            <p:cNvPr id="5" name="TextBox 5"/>
            <p:cNvSpPr txBox="1"/>
            <p:nvPr/>
          </p:nvSpPr>
          <p:spPr>
            <a:xfrm>
              <a:off x="479524" y="707961"/>
              <a:ext cx="13128572" cy="860425"/>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System</a:t>
              </a:r>
              <a:r>
                <a:rPr lang="en-US" sz="4200" spc="39" dirty="0">
                  <a:solidFill>
                    <a:srgbClr val="000000"/>
                  </a:solidFill>
                  <a:latin typeface="TT Rounds Condensed Bold"/>
                </a:rPr>
                <a:t> </a:t>
              </a:r>
              <a:r>
                <a:rPr lang="en-US" sz="4200" spc="39" dirty="0">
                  <a:solidFill>
                    <a:srgbClr val="203864"/>
                  </a:solidFill>
                  <a:latin typeface="TT Rounds Condensed Bold"/>
                </a:rPr>
                <a:t>Architecture</a:t>
              </a:r>
            </a:p>
          </p:txBody>
        </p:sp>
      </p:grpSp>
      <p:grpSp>
        <p:nvGrpSpPr>
          <p:cNvPr id="6" name="Group 6"/>
          <p:cNvGrpSpPr/>
          <p:nvPr/>
        </p:nvGrpSpPr>
        <p:grpSpPr>
          <a:xfrm>
            <a:off x="3482095" y="1268571"/>
            <a:ext cx="10560970" cy="8391909"/>
            <a:chOff x="0" y="0"/>
            <a:chExt cx="14081293" cy="11189212"/>
          </a:xfrm>
        </p:grpSpPr>
        <p:sp>
          <p:nvSpPr>
            <p:cNvPr id="7" name="Freeform 7"/>
            <p:cNvSpPr/>
            <p:nvPr/>
          </p:nvSpPr>
          <p:spPr>
            <a:xfrm>
              <a:off x="0" y="0"/>
              <a:ext cx="14081293" cy="11189212"/>
            </a:xfrm>
            <a:custGeom>
              <a:avLst/>
              <a:gdLst/>
              <a:ahLst/>
              <a:cxnLst/>
              <a:rect l="l" t="t" r="r" b="b"/>
              <a:pathLst>
                <a:path w="14081293" h="11189212">
                  <a:moveTo>
                    <a:pt x="0" y="0"/>
                  </a:moveTo>
                  <a:lnTo>
                    <a:pt x="14081293" y="0"/>
                  </a:lnTo>
                  <a:lnTo>
                    <a:pt x="14081293" y="11189212"/>
                  </a:lnTo>
                  <a:lnTo>
                    <a:pt x="0" y="11189212"/>
                  </a:lnTo>
                  <a:lnTo>
                    <a:pt x="0" y="0"/>
                  </a:lnTo>
                  <a:close/>
                </a:path>
              </a:pathLst>
            </a:custGeom>
            <a:blipFill>
              <a:blip r:embed="rId3"/>
              <a:stretch>
                <a:fillRect/>
              </a:stretch>
            </a:blipFill>
          </p:spPr>
          <p:txBody>
            <a:bodyPr/>
            <a:lstStyle/>
            <a:p>
              <a:endParaRPr lang="en-US"/>
            </a:p>
          </p:txBody>
        </p:sp>
        <p:sp>
          <p:nvSpPr>
            <p:cNvPr id="8" name="Freeform 8"/>
            <p:cNvSpPr/>
            <p:nvPr/>
          </p:nvSpPr>
          <p:spPr>
            <a:xfrm>
              <a:off x="9060473" y="7717687"/>
              <a:ext cx="2874261" cy="2489482"/>
            </a:xfrm>
            <a:custGeom>
              <a:avLst/>
              <a:gdLst/>
              <a:ahLst/>
              <a:cxnLst/>
              <a:rect l="l" t="t" r="r" b="b"/>
              <a:pathLst>
                <a:path w="2874261" h="2489482">
                  <a:moveTo>
                    <a:pt x="0" y="0"/>
                  </a:moveTo>
                  <a:lnTo>
                    <a:pt x="2874261" y="0"/>
                  </a:lnTo>
                  <a:lnTo>
                    <a:pt x="2874261" y="2489482"/>
                  </a:lnTo>
                  <a:lnTo>
                    <a:pt x="0" y="2489482"/>
                  </a:lnTo>
                  <a:lnTo>
                    <a:pt x="0" y="0"/>
                  </a:lnTo>
                  <a:close/>
                </a:path>
              </a:pathLst>
            </a:custGeom>
            <a:blipFill>
              <a:blip r:embed="rId3"/>
              <a:stretch>
                <a:fillRect l="-248327" t="-346019" r="-141582" b="-3439"/>
              </a:stretch>
            </a:blipFill>
          </p:spPr>
          <p:txBody>
            <a:bodyPr/>
            <a:lstStyle/>
            <a:p>
              <a:endParaRPr lang="en-US"/>
            </a:p>
          </p:txBody>
        </p:sp>
        <p:sp>
          <p:nvSpPr>
            <p:cNvPr id="9" name="Freeform 9"/>
            <p:cNvSpPr/>
            <p:nvPr/>
          </p:nvSpPr>
          <p:spPr>
            <a:xfrm>
              <a:off x="10032649" y="6952490"/>
              <a:ext cx="1510791" cy="765197"/>
            </a:xfrm>
            <a:custGeom>
              <a:avLst/>
              <a:gdLst/>
              <a:ahLst/>
              <a:cxnLst/>
              <a:rect l="l" t="t" r="r" b="b"/>
              <a:pathLst>
                <a:path w="1510791" h="765197">
                  <a:moveTo>
                    <a:pt x="0" y="0"/>
                  </a:moveTo>
                  <a:lnTo>
                    <a:pt x="1510791" y="0"/>
                  </a:lnTo>
                  <a:lnTo>
                    <a:pt x="1510791" y="765197"/>
                  </a:lnTo>
                  <a:lnTo>
                    <a:pt x="0" y="765197"/>
                  </a:lnTo>
                  <a:lnTo>
                    <a:pt x="0" y="0"/>
                  </a:lnTo>
                  <a:close/>
                </a:path>
              </a:pathLst>
            </a:custGeom>
            <a:blipFill>
              <a:blip r:embed="rId3"/>
              <a:stretch>
                <a:fillRect l="-640824" t="-743936" r="-191223" b="-618329"/>
              </a:stretch>
            </a:blipFill>
          </p:spPr>
          <p:txBody>
            <a:bodyPr/>
            <a:lstStyle/>
            <a:p>
              <a:endParaRPr lang="en-US"/>
            </a:p>
          </p:txBody>
        </p:sp>
      </p:grpSp>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 r="-26"/>
            </a:stretch>
          </a:blipFill>
        </p:spPr>
        <p:txBody>
          <a:bodyPr/>
          <a:lstStyle/>
          <a:p>
            <a:endParaRPr lang="en-US"/>
          </a:p>
        </p:txBody>
      </p:sp>
      <p:sp>
        <p:nvSpPr>
          <p:cNvPr id="3" name="AutoShape 3"/>
          <p:cNvSpPr/>
          <p:nvPr/>
        </p:nvSpPr>
        <p:spPr>
          <a:xfrm rot="-10558">
            <a:off x="263399" y="1527488"/>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556938" y="660861"/>
            <a:ext cx="16702362" cy="853440"/>
          </a:xfrm>
          <a:prstGeom prst="rect">
            <a:avLst/>
          </a:prstGeom>
        </p:spPr>
        <p:txBody>
          <a:bodyPr lIns="0" tIns="0" rIns="0" bIns="0" rtlCol="0" anchor="t">
            <a:spAutoFit/>
          </a:bodyPr>
          <a:lstStyle/>
          <a:p>
            <a:pPr algn="l">
              <a:lnSpc>
                <a:spcPts val="6480"/>
              </a:lnSpc>
            </a:pPr>
            <a:r>
              <a:rPr lang="en-US" sz="6000" spc="-36">
                <a:solidFill>
                  <a:srgbClr val="203864"/>
                </a:solidFill>
                <a:latin typeface="TT Rounds Condensed Bold"/>
              </a:rPr>
              <a:t>Cancer Detection Using Deep Learning Approaches</a:t>
            </a:r>
          </a:p>
        </p:txBody>
      </p:sp>
      <p:sp>
        <p:nvSpPr>
          <p:cNvPr id="5" name="TextBox 5"/>
          <p:cNvSpPr txBox="1"/>
          <p:nvPr/>
        </p:nvSpPr>
        <p:spPr>
          <a:xfrm>
            <a:off x="734907" y="1987577"/>
            <a:ext cx="16002131" cy="7527702"/>
          </a:xfrm>
          <a:prstGeom prst="rect">
            <a:avLst/>
          </a:prstGeom>
        </p:spPr>
        <p:txBody>
          <a:bodyPr lIns="0" tIns="0" rIns="0" bIns="0" rtlCol="0" anchor="t">
            <a:spAutoFit/>
          </a:bodyPr>
          <a:lstStyle/>
          <a:p>
            <a:pPr algn="ctr">
              <a:lnSpc>
                <a:spcPts val="5759"/>
              </a:lnSpc>
            </a:pPr>
            <a:r>
              <a:rPr lang="en-US" sz="4800" u="sng" spc="44" dirty="0">
                <a:solidFill>
                  <a:srgbClr val="385724"/>
                </a:solidFill>
                <a:latin typeface="TT Rounds Condensed Bold"/>
              </a:rPr>
              <a:t>Presented By</a:t>
            </a:r>
          </a:p>
          <a:p>
            <a:pPr algn="ctr">
              <a:lnSpc>
                <a:spcPts val="4680"/>
              </a:lnSpc>
            </a:pPr>
            <a:r>
              <a:rPr lang="en-US" sz="3900" spc="35" dirty="0">
                <a:solidFill>
                  <a:srgbClr val="1F4E79"/>
                </a:solidFill>
                <a:latin typeface="TT Rounds Condensed"/>
              </a:rPr>
              <a:t>Mostafa Tarek                                       94071</a:t>
            </a:r>
          </a:p>
          <a:p>
            <a:pPr algn="ctr">
              <a:lnSpc>
                <a:spcPts val="4680"/>
              </a:lnSpc>
            </a:pPr>
            <a:r>
              <a:rPr lang="en-US" sz="3900" spc="35" dirty="0">
                <a:solidFill>
                  <a:srgbClr val="1F4E79"/>
                </a:solidFill>
                <a:latin typeface="TT Rounds Condensed"/>
              </a:rPr>
              <a:t>Mohamed </a:t>
            </a:r>
            <a:r>
              <a:rPr lang="en-US" sz="3900" spc="35" dirty="0" err="1">
                <a:solidFill>
                  <a:srgbClr val="1F4E79"/>
                </a:solidFill>
                <a:latin typeface="TT Rounds Condensed"/>
              </a:rPr>
              <a:t>Ezz</a:t>
            </a:r>
            <a:r>
              <a:rPr lang="en-US" sz="3900" spc="35" dirty="0">
                <a:solidFill>
                  <a:srgbClr val="1F4E79"/>
                </a:solidFill>
                <a:latin typeface="TT Rounds Condensed"/>
              </a:rPr>
              <a:t>                                         94303 </a:t>
            </a:r>
          </a:p>
          <a:p>
            <a:pPr algn="ctr">
              <a:lnSpc>
                <a:spcPts val="4680"/>
              </a:lnSpc>
            </a:pPr>
            <a:r>
              <a:rPr lang="en-US" sz="3900" spc="35" dirty="0">
                <a:solidFill>
                  <a:srgbClr val="1F4E79"/>
                </a:solidFill>
                <a:latin typeface="TT Rounds Condensed"/>
              </a:rPr>
              <a:t>Abd El-Rahman Ahmed                     94218</a:t>
            </a:r>
          </a:p>
          <a:p>
            <a:pPr algn="ctr">
              <a:lnSpc>
                <a:spcPts val="4680"/>
              </a:lnSpc>
            </a:pPr>
            <a:r>
              <a:rPr lang="en-US" sz="3900" spc="35" dirty="0">
                <a:solidFill>
                  <a:srgbClr val="1F4E79"/>
                </a:solidFill>
                <a:latin typeface="TT Rounds Condensed"/>
              </a:rPr>
              <a:t>Amr Samir                                                 90369 </a:t>
            </a:r>
          </a:p>
          <a:p>
            <a:pPr algn="ctr">
              <a:lnSpc>
                <a:spcPts val="4680"/>
              </a:lnSpc>
            </a:pPr>
            <a:r>
              <a:rPr lang="en-US" sz="3900" spc="35" dirty="0">
                <a:solidFill>
                  <a:srgbClr val="1F4E79"/>
                </a:solidFill>
                <a:latin typeface="TT Rounds Condensed"/>
              </a:rPr>
              <a:t>Nour Ehab                                                 90330</a:t>
            </a:r>
          </a:p>
          <a:p>
            <a:pPr algn="ctr">
              <a:lnSpc>
                <a:spcPts val="5040"/>
              </a:lnSpc>
            </a:pPr>
            <a:endParaRPr lang="en-US" sz="3900" spc="35" dirty="0">
              <a:solidFill>
                <a:srgbClr val="1F4E79"/>
              </a:solidFill>
              <a:latin typeface="TT Rounds Condensed"/>
            </a:endParaRPr>
          </a:p>
          <a:p>
            <a:pPr algn="ctr">
              <a:lnSpc>
                <a:spcPts val="5759"/>
              </a:lnSpc>
            </a:pPr>
            <a:r>
              <a:rPr lang="en-US" sz="4800" u="sng" spc="44" dirty="0">
                <a:solidFill>
                  <a:srgbClr val="385724"/>
                </a:solidFill>
                <a:latin typeface="TT Rounds Condensed Bold"/>
              </a:rPr>
              <a:t>Under Supervision</a:t>
            </a:r>
          </a:p>
          <a:p>
            <a:pPr algn="ctr">
              <a:lnSpc>
                <a:spcPts val="4680"/>
              </a:lnSpc>
            </a:pPr>
            <a:r>
              <a:rPr lang="en-US" sz="3900" spc="35" dirty="0">
                <a:solidFill>
                  <a:srgbClr val="385724"/>
                </a:solidFill>
                <a:latin typeface="TT Rounds Condensed Bold"/>
              </a:rPr>
              <a:t> </a:t>
            </a:r>
            <a:r>
              <a:rPr lang="en-US" sz="3900" spc="35" dirty="0">
                <a:solidFill>
                  <a:srgbClr val="1F4E79"/>
                </a:solidFill>
                <a:latin typeface="TT Rounds Condensed"/>
              </a:rPr>
              <a:t>Prof. Rania </a:t>
            </a:r>
            <a:r>
              <a:rPr lang="en-US" sz="3900" spc="35" dirty="0" err="1">
                <a:solidFill>
                  <a:srgbClr val="1F4E79"/>
                </a:solidFill>
                <a:latin typeface="TT Rounds Condensed"/>
              </a:rPr>
              <a:t>Elgohary</a:t>
            </a:r>
            <a:endParaRPr lang="en-US" sz="3900" spc="35" dirty="0">
              <a:solidFill>
                <a:srgbClr val="1F4E79"/>
              </a:solidFill>
              <a:latin typeface="TT Rounds Condensed"/>
            </a:endParaRPr>
          </a:p>
          <a:p>
            <a:pPr algn="ctr">
              <a:lnSpc>
                <a:spcPts val="4680"/>
              </a:lnSpc>
            </a:pPr>
            <a:r>
              <a:rPr lang="en-US" sz="3900" spc="35" dirty="0">
                <a:solidFill>
                  <a:srgbClr val="1F4E79"/>
                </a:solidFill>
                <a:latin typeface="TT Rounds Condensed"/>
              </a:rPr>
              <a:t>     DR. Mohamed Badawi</a:t>
            </a:r>
          </a:p>
          <a:p>
            <a:pPr algn="ctr">
              <a:lnSpc>
                <a:spcPts val="4680"/>
              </a:lnSpc>
            </a:pPr>
            <a:r>
              <a:rPr lang="en-US" sz="3900" spc="35" dirty="0">
                <a:solidFill>
                  <a:srgbClr val="1F4E79"/>
                </a:solidFill>
                <a:latin typeface="TT Rounds Condensed"/>
              </a:rPr>
              <a:t>T.A. Shaimaa </a:t>
            </a:r>
            <a:r>
              <a:rPr lang="en-US" sz="3900" spc="35" dirty="0" err="1">
                <a:solidFill>
                  <a:srgbClr val="1F4E79"/>
                </a:solidFill>
                <a:latin typeface="TT Rounds Condensed"/>
              </a:rPr>
              <a:t>Bahaa</a:t>
            </a:r>
            <a:endParaRPr lang="en-US" sz="3900" spc="35" dirty="0">
              <a:solidFill>
                <a:srgbClr val="1F4E79"/>
              </a:solidFill>
              <a:latin typeface="TT Rounds Condensed"/>
            </a:endParaRPr>
          </a:p>
          <a:p>
            <a:pPr algn="ctr">
              <a:lnSpc>
                <a:spcPts val="4680"/>
              </a:lnSpc>
            </a:pPr>
            <a:r>
              <a:rPr lang="en-US" sz="3900" spc="36" dirty="0">
                <a:solidFill>
                  <a:srgbClr val="1F4E79"/>
                </a:solidFill>
                <a:latin typeface="TT Rounds Condensed"/>
              </a:rPr>
              <a:t>    T.A. Shereen Youssef</a:t>
            </a:r>
          </a:p>
        </p:txBody>
      </p:sp>
    </p:spTree>
  </p:cSld>
  <p:clrMapOvr>
    <a:masterClrMapping/>
  </p:clrMapOvr>
  <p:transition>
    <p:cover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574430" y="5110947"/>
            <a:ext cx="17139140" cy="2670176"/>
          </a:xfrm>
          <a:prstGeom prst="rect">
            <a:avLst/>
          </a:prstGeom>
        </p:spPr>
        <p:txBody>
          <a:bodyPr lIns="0" tIns="0" rIns="0" bIns="0" rtlCol="0" anchor="t">
            <a:spAutoFit/>
          </a:bodyPr>
          <a:lstStyle/>
          <a:p>
            <a:pPr algn="ctr">
              <a:lnSpc>
                <a:spcPts val="20000"/>
              </a:lnSpc>
              <a:spcBef>
                <a:spcPct val="0"/>
              </a:spcBef>
            </a:pPr>
            <a:r>
              <a:rPr lang="en-US" sz="20000">
                <a:solidFill>
                  <a:srgbClr val="000000"/>
                </a:solidFill>
                <a:latin typeface="Bukhari Script Bold"/>
              </a:rPr>
              <a:t>Segmentation</a:t>
            </a:r>
          </a:p>
        </p:txBody>
      </p:sp>
      <p:sp>
        <p:nvSpPr>
          <p:cNvPr id="5" name="TextBox 5"/>
          <p:cNvSpPr txBox="1"/>
          <p:nvPr/>
        </p:nvSpPr>
        <p:spPr>
          <a:xfrm>
            <a:off x="2824046" y="2656257"/>
            <a:ext cx="12507200"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Brain Tumor</a:t>
            </a:r>
          </a:p>
        </p:txBody>
      </p:sp>
    </p:spTree>
  </p:cSld>
  <p:clrMapOvr>
    <a:masterClrMapping/>
  </p:clrMapOvr>
  <p:transition>
    <p:cover dir="l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11986084" cy="647700"/>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Methodologies and Techniques for segmentation</a:t>
            </a:r>
          </a:p>
        </p:txBody>
      </p:sp>
      <p:sp>
        <p:nvSpPr>
          <p:cNvPr id="5" name="TextBox 5"/>
          <p:cNvSpPr txBox="1"/>
          <p:nvPr/>
        </p:nvSpPr>
        <p:spPr>
          <a:xfrm>
            <a:off x="1028700" y="1668519"/>
            <a:ext cx="6124132"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PREPROCESSING</a:t>
            </a:r>
          </a:p>
        </p:txBody>
      </p:sp>
      <p:grpSp>
        <p:nvGrpSpPr>
          <p:cNvPr id="6" name="Group 6"/>
          <p:cNvGrpSpPr/>
          <p:nvPr/>
        </p:nvGrpSpPr>
        <p:grpSpPr>
          <a:xfrm>
            <a:off x="4758086" y="2544819"/>
            <a:ext cx="3627461" cy="1985931"/>
            <a:chOff x="0" y="0"/>
            <a:chExt cx="4836615" cy="2647908"/>
          </a:xfrm>
        </p:grpSpPr>
        <p:grpSp>
          <p:nvGrpSpPr>
            <p:cNvPr id="7" name="Group 7"/>
            <p:cNvGrpSpPr/>
            <p:nvPr/>
          </p:nvGrpSpPr>
          <p:grpSpPr>
            <a:xfrm>
              <a:off x="0" y="236185"/>
              <a:ext cx="4836615" cy="2411723"/>
              <a:chOff x="0" y="0"/>
              <a:chExt cx="1046652" cy="521901"/>
            </a:xfrm>
          </p:grpSpPr>
          <p:sp>
            <p:nvSpPr>
              <p:cNvPr id="8" name="Freeform 8"/>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9" name="TextBox 9"/>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10" name="Group 10"/>
            <p:cNvGrpSpPr/>
            <p:nvPr/>
          </p:nvGrpSpPr>
          <p:grpSpPr>
            <a:xfrm>
              <a:off x="998790" y="0"/>
              <a:ext cx="2571038" cy="754917"/>
              <a:chOff x="0" y="0"/>
              <a:chExt cx="405394" cy="119033"/>
            </a:xfrm>
          </p:grpSpPr>
          <p:sp>
            <p:nvSpPr>
              <p:cNvPr id="11" name="Freeform 11"/>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12" name="TextBox 12"/>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02</a:t>
                </a:r>
              </a:p>
            </p:txBody>
          </p:sp>
        </p:grpSp>
        <p:sp>
          <p:nvSpPr>
            <p:cNvPr id="13" name="TextBox 13"/>
            <p:cNvSpPr txBox="1"/>
            <p:nvPr/>
          </p:nvSpPr>
          <p:spPr>
            <a:xfrm>
              <a:off x="718606" y="997353"/>
              <a:ext cx="3399403"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Data Augmentation</a:t>
              </a:r>
            </a:p>
          </p:txBody>
        </p:sp>
      </p:grpSp>
      <p:grpSp>
        <p:nvGrpSpPr>
          <p:cNvPr id="14" name="Group 14"/>
          <p:cNvGrpSpPr/>
          <p:nvPr/>
        </p:nvGrpSpPr>
        <p:grpSpPr>
          <a:xfrm>
            <a:off x="1028700" y="2544819"/>
            <a:ext cx="3627461" cy="1985931"/>
            <a:chOff x="0" y="0"/>
            <a:chExt cx="4836615" cy="2647908"/>
          </a:xfrm>
        </p:grpSpPr>
        <p:grpSp>
          <p:nvGrpSpPr>
            <p:cNvPr id="15" name="Group 15"/>
            <p:cNvGrpSpPr/>
            <p:nvPr/>
          </p:nvGrpSpPr>
          <p:grpSpPr>
            <a:xfrm>
              <a:off x="0" y="236185"/>
              <a:ext cx="4836615" cy="2411723"/>
              <a:chOff x="0" y="0"/>
              <a:chExt cx="1046652" cy="521901"/>
            </a:xfrm>
          </p:grpSpPr>
          <p:sp>
            <p:nvSpPr>
              <p:cNvPr id="16" name="Freeform 16"/>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17" name="TextBox 17"/>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18" name="Group 18"/>
            <p:cNvGrpSpPr/>
            <p:nvPr/>
          </p:nvGrpSpPr>
          <p:grpSpPr>
            <a:xfrm>
              <a:off x="998790" y="0"/>
              <a:ext cx="2571038" cy="754917"/>
              <a:chOff x="0" y="0"/>
              <a:chExt cx="405394" cy="119033"/>
            </a:xfrm>
          </p:grpSpPr>
          <p:sp>
            <p:nvSpPr>
              <p:cNvPr id="19" name="Freeform 19"/>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20" name="TextBox 20"/>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01</a:t>
                </a:r>
              </a:p>
            </p:txBody>
          </p:sp>
        </p:grpSp>
        <p:sp>
          <p:nvSpPr>
            <p:cNvPr id="21" name="TextBox 21"/>
            <p:cNvSpPr txBox="1"/>
            <p:nvPr/>
          </p:nvSpPr>
          <p:spPr>
            <a:xfrm>
              <a:off x="355878" y="997353"/>
              <a:ext cx="4120292"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set the image width and height to 256</a:t>
              </a:r>
            </a:p>
          </p:txBody>
        </p:sp>
      </p:grpSp>
      <p:grpSp>
        <p:nvGrpSpPr>
          <p:cNvPr id="22" name="Group 22"/>
          <p:cNvGrpSpPr/>
          <p:nvPr/>
        </p:nvGrpSpPr>
        <p:grpSpPr>
          <a:xfrm>
            <a:off x="4758086" y="5873775"/>
            <a:ext cx="3627461" cy="1985931"/>
            <a:chOff x="0" y="0"/>
            <a:chExt cx="4836615" cy="2647908"/>
          </a:xfrm>
        </p:grpSpPr>
        <p:grpSp>
          <p:nvGrpSpPr>
            <p:cNvPr id="23" name="Group 23"/>
            <p:cNvGrpSpPr/>
            <p:nvPr/>
          </p:nvGrpSpPr>
          <p:grpSpPr>
            <a:xfrm>
              <a:off x="0" y="236185"/>
              <a:ext cx="4836615" cy="2411723"/>
              <a:chOff x="0" y="0"/>
              <a:chExt cx="1046652" cy="521901"/>
            </a:xfrm>
          </p:grpSpPr>
          <p:sp>
            <p:nvSpPr>
              <p:cNvPr id="24" name="Freeform 24"/>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25" name="TextBox 25"/>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26" name="Group 26"/>
            <p:cNvGrpSpPr/>
            <p:nvPr/>
          </p:nvGrpSpPr>
          <p:grpSpPr>
            <a:xfrm>
              <a:off x="998790" y="0"/>
              <a:ext cx="2571038" cy="754917"/>
              <a:chOff x="0" y="0"/>
              <a:chExt cx="405394" cy="119033"/>
            </a:xfrm>
          </p:grpSpPr>
          <p:sp>
            <p:nvSpPr>
              <p:cNvPr id="27" name="Freeform 27"/>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28" name="TextBox 28"/>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04</a:t>
                </a:r>
              </a:p>
            </p:txBody>
          </p:sp>
        </p:grpSp>
        <p:sp>
          <p:nvSpPr>
            <p:cNvPr id="29" name="TextBox 29"/>
            <p:cNvSpPr txBox="1"/>
            <p:nvPr/>
          </p:nvSpPr>
          <p:spPr>
            <a:xfrm>
              <a:off x="718606" y="854953"/>
              <a:ext cx="3399403" cy="1656788"/>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normalize the data to be from 1 and 0</a:t>
              </a:r>
            </a:p>
          </p:txBody>
        </p:sp>
      </p:grpSp>
      <p:grpSp>
        <p:nvGrpSpPr>
          <p:cNvPr id="30" name="Group 30"/>
          <p:cNvGrpSpPr/>
          <p:nvPr/>
        </p:nvGrpSpPr>
        <p:grpSpPr>
          <a:xfrm>
            <a:off x="1028700" y="5873775"/>
            <a:ext cx="3627461" cy="1985931"/>
            <a:chOff x="0" y="0"/>
            <a:chExt cx="4836615" cy="2647908"/>
          </a:xfrm>
        </p:grpSpPr>
        <p:grpSp>
          <p:nvGrpSpPr>
            <p:cNvPr id="31" name="Group 31"/>
            <p:cNvGrpSpPr/>
            <p:nvPr/>
          </p:nvGrpSpPr>
          <p:grpSpPr>
            <a:xfrm>
              <a:off x="0" y="236185"/>
              <a:ext cx="4836615" cy="2411723"/>
              <a:chOff x="0" y="0"/>
              <a:chExt cx="1046652" cy="521901"/>
            </a:xfrm>
          </p:grpSpPr>
          <p:sp>
            <p:nvSpPr>
              <p:cNvPr id="32" name="Freeform 32"/>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33" name="TextBox 33"/>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34" name="Group 34"/>
            <p:cNvGrpSpPr/>
            <p:nvPr/>
          </p:nvGrpSpPr>
          <p:grpSpPr>
            <a:xfrm>
              <a:off x="998790" y="0"/>
              <a:ext cx="2571038" cy="754917"/>
              <a:chOff x="0" y="0"/>
              <a:chExt cx="405394" cy="119033"/>
            </a:xfrm>
          </p:grpSpPr>
          <p:sp>
            <p:nvSpPr>
              <p:cNvPr id="35" name="Freeform 35"/>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36" name="TextBox 36"/>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03</a:t>
                </a:r>
              </a:p>
            </p:txBody>
          </p:sp>
        </p:grpSp>
        <p:sp>
          <p:nvSpPr>
            <p:cNvPr id="37" name="TextBox 37"/>
            <p:cNvSpPr txBox="1"/>
            <p:nvPr/>
          </p:nvSpPr>
          <p:spPr>
            <a:xfrm>
              <a:off x="718606" y="1166067"/>
              <a:ext cx="3399403"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Make Batch size to 32</a:t>
              </a:r>
            </a:p>
          </p:txBody>
        </p:sp>
      </p:grpSp>
      <p:sp>
        <p:nvSpPr>
          <p:cNvPr id="38" name="TextBox 38"/>
          <p:cNvSpPr txBox="1"/>
          <p:nvPr/>
        </p:nvSpPr>
        <p:spPr>
          <a:xfrm>
            <a:off x="10804708" y="1668519"/>
            <a:ext cx="5988165"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AUGMENTATION</a:t>
            </a:r>
          </a:p>
        </p:txBody>
      </p:sp>
      <p:grpSp>
        <p:nvGrpSpPr>
          <p:cNvPr id="39" name="Group 39"/>
          <p:cNvGrpSpPr/>
          <p:nvPr/>
        </p:nvGrpSpPr>
        <p:grpSpPr>
          <a:xfrm>
            <a:off x="13627860" y="2566788"/>
            <a:ext cx="3627461" cy="1985931"/>
            <a:chOff x="0" y="0"/>
            <a:chExt cx="4836615" cy="2647908"/>
          </a:xfrm>
        </p:grpSpPr>
        <p:grpSp>
          <p:nvGrpSpPr>
            <p:cNvPr id="40" name="Group 40"/>
            <p:cNvGrpSpPr/>
            <p:nvPr/>
          </p:nvGrpSpPr>
          <p:grpSpPr>
            <a:xfrm>
              <a:off x="0" y="236185"/>
              <a:ext cx="4836615" cy="2411723"/>
              <a:chOff x="0" y="0"/>
              <a:chExt cx="1046652" cy="521901"/>
            </a:xfrm>
          </p:grpSpPr>
          <p:sp>
            <p:nvSpPr>
              <p:cNvPr id="41" name="Freeform 41"/>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42" name="TextBox 42"/>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43" name="Group 43"/>
            <p:cNvGrpSpPr/>
            <p:nvPr/>
          </p:nvGrpSpPr>
          <p:grpSpPr>
            <a:xfrm>
              <a:off x="998790" y="0"/>
              <a:ext cx="2571038" cy="754917"/>
              <a:chOff x="0" y="0"/>
              <a:chExt cx="405394" cy="119033"/>
            </a:xfrm>
          </p:grpSpPr>
          <p:sp>
            <p:nvSpPr>
              <p:cNvPr id="44" name="Freeform 44"/>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45" name="TextBox 45"/>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02</a:t>
                </a:r>
              </a:p>
            </p:txBody>
          </p:sp>
        </p:grpSp>
        <p:sp>
          <p:nvSpPr>
            <p:cNvPr id="46" name="TextBox 46"/>
            <p:cNvSpPr txBox="1"/>
            <p:nvPr/>
          </p:nvSpPr>
          <p:spPr>
            <a:xfrm>
              <a:off x="718606" y="997353"/>
              <a:ext cx="3399403" cy="522966"/>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Shiftting</a:t>
              </a:r>
            </a:p>
          </p:txBody>
        </p:sp>
      </p:grpSp>
      <p:grpSp>
        <p:nvGrpSpPr>
          <p:cNvPr id="47" name="Group 47"/>
          <p:cNvGrpSpPr/>
          <p:nvPr/>
        </p:nvGrpSpPr>
        <p:grpSpPr>
          <a:xfrm>
            <a:off x="9895624" y="2544819"/>
            <a:ext cx="3627461" cy="1985931"/>
            <a:chOff x="0" y="0"/>
            <a:chExt cx="4836615" cy="2647908"/>
          </a:xfrm>
        </p:grpSpPr>
        <p:grpSp>
          <p:nvGrpSpPr>
            <p:cNvPr id="48" name="Group 48"/>
            <p:cNvGrpSpPr/>
            <p:nvPr/>
          </p:nvGrpSpPr>
          <p:grpSpPr>
            <a:xfrm>
              <a:off x="0" y="236185"/>
              <a:ext cx="4836615" cy="2411723"/>
              <a:chOff x="0" y="0"/>
              <a:chExt cx="1046652" cy="521901"/>
            </a:xfrm>
          </p:grpSpPr>
          <p:sp>
            <p:nvSpPr>
              <p:cNvPr id="49" name="Freeform 49"/>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0" name="TextBox 50"/>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51" name="Group 51"/>
            <p:cNvGrpSpPr/>
            <p:nvPr/>
          </p:nvGrpSpPr>
          <p:grpSpPr>
            <a:xfrm>
              <a:off x="998790" y="0"/>
              <a:ext cx="2571038" cy="754917"/>
              <a:chOff x="0" y="0"/>
              <a:chExt cx="405394" cy="119033"/>
            </a:xfrm>
          </p:grpSpPr>
          <p:sp>
            <p:nvSpPr>
              <p:cNvPr id="52" name="Freeform 52"/>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3" name="TextBox 53"/>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01</a:t>
                </a:r>
              </a:p>
            </p:txBody>
          </p:sp>
        </p:grpSp>
        <p:sp>
          <p:nvSpPr>
            <p:cNvPr id="54" name="TextBox 54"/>
            <p:cNvSpPr txBox="1"/>
            <p:nvPr/>
          </p:nvSpPr>
          <p:spPr>
            <a:xfrm>
              <a:off x="716323" y="985642"/>
              <a:ext cx="3399403" cy="522966"/>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Rotation</a:t>
              </a:r>
            </a:p>
          </p:txBody>
        </p:sp>
      </p:grpSp>
      <p:grpSp>
        <p:nvGrpSpPr>
          <p:cNvPr id="55" name="Group 55"/>
          <p:cNvGrpSpPr/>
          <p:nvPr/>
        </p:nvGrpSpPr>
        <p:grpSpPr>
          <a:xfrm>
            <a:off x="13627860" y="5965338"/>
            <a:ext cx="3631440" cy="1988109"/>
            <a:chOff x="0" y="0"/>
            <a:chExt cx="4841920" cy="2650813"/>
          </a:xfrm>
        </p:grpSpPr>
        <p:grpSp>
          <p:nvGrpSpPr>
            <p:cNvPr id="56" name="Group 56"/>
            <p:cNvGrpSpPr/>
            <p:nvPr/>
          </p:nvGrpSpPr>
          <p:grpSpPr>
            <a:xfrm>
              <a:off x="0" y="236444"/>
              <a:ext cx="4841920" cy="2414368"/>
              <a:chOff x="0" y="0"/>
              <a:chExt cx="1046652" cy="521901"/>
            </a:xfrm>
          </p:grpSpPr>
          <p:sp>
            <p:nvSpPr>
              <p:cNvPr id="57" name="Freeform 57"/>
              <p:cNvSpPr/>
              <p:nvPr/>
            </p:nvSpPr>
            <p:spPr>
              <a:xfrm>
                <a:off x="0" y="0"/>
                <a:ext cx="1046652" cy="521901"/>
              </a:xfrm>
              <a:custGeom>
                <a:avLst/>
                <a:gdLst/>
                <a:ahLst/>
                <a:cxnLst/>
                <a:rect l="l" t="t" r="r" b="b"/>
                <a:pathLst>
                  <a:path w="1046652" h="521901">
                    <a:moveTo>
                      <a:pt x="38374" y="0"/>
                    </a:moveTo>
                    <a:lnTo>
                      <a:pt x="1008277" y="0"/>
                    </a:lnTo>
                    <a:cubicBezTo>
                      <a:pt x="1029471" y="0"/>
                      <a:pt x="1046652" y="17181"/>
                      <a:pt x="1046652" y="38374"/>
                    </a:cubicBezTo>
                    <a:lnTo>
                      <a:pt x="1046652" y="483527"/>
                    </a:lnTo>
                    <a:cubicBezTo>
                      <a:pt x="1046652" y="493704"/>
                      <a:pt x="1042609" y="503465"/>
                      <a:pt x="1035412" y="510662"/>
                    </a:cubicBezTo>
                    <a:cubicBezTo>
                      <a:pt x="1028216" y="517858"/>
                      <a:pt x="1018455" y="521901"/>
                      <a:pt x="1008277" y="521901"/>
                    </a:cubicBezTo>
                    <a:lnTo>
                      <a:pt x="38374" y="521901"/>
                    </a:lnTo>
                    <a:cubicBezTo>
                      <a:pt x="28197" y="521901"/>
                      <a:pt x="18436" y="517858"/>
                      <a:pt x="11240" y="510662"/>
                    </a:cubicBezTo>
                    <a:cubicBezTo>
                      <a:pt x="4043" y="503465"/>
                      <a:pt x="0" y="493704"/>
                      <a:pt x="0" y="483527"/>
                    </a:cubicBezTo>
                    <a:lnTo>
                      <a:pt x="0" y="38374"/>
                    </a:lnTo>
                    <a:cubicBezTo>
                      <a:pt x="0" y="28197"/>
                      <a:pt x="4043" y="18436"/>
                      <a:pt x="11240" y="11240"/>
                    </a:cubicBezTo>
                    <a:cubicBezTo>
                      <a:pt x="18436" y="4043"/>
                      <a:pt x="28197" y="0"/>
                      <a:pt x="38374"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8" name="TextBox 58"/>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59" name="Group 59"/>
            <p:cNvGrpSpPr/>
            <p:nvPr/>
          </p:nvGrpSpPr>
          <p:grpSpPr>
            <a:xfrm>
              <a:off x="999886" y="0"/>
              <a:ext cx="2573858" cy="755745"/>
              <a:chOff x="0" y="0"/>
              <a:chExt cx="405394" cy="119033"/>
            </a:xfrm>
          </p:grpSpPr>
          <p:sp>
            <p:nvSpPr>
              <p:cNvPr id="60" name="Freeform 60"/>
              <p:cNvSpPr/>
              <p:nvPr/>
            </p:nvSpPr>
            <p:spPr>
              <a:xfrm>
                <a:off x="0" y="0"/>
                <a:ext cx="405394" cy="119033"/>
              </a:xfrm>
              <a:custGeom>
                <a:avLst/>
                <a:gdLst/>
                <a:ahLst/>
                <a:cxnLst/>
                <a:rect l="l" t="t" r="r" b="b"/>
                <a:pathLst>
                  <a:path w="405394" h="119033">
                    <a:moveTo>
                      <a:pt x="56148" y="0"/>
                    </a:moveTo>
                    <a:lnTo>
                      <a:pt x="349247" y="0"/>
                    </a:lnTo>
                    <a:cubicBezTo>
                      <a:pt x="380256" y="0"/>
                      <a:pt x="405394" y="25138"/>
                      <a:pt x="405394" y="56148"/>
                    </a:cubicBezTo>
                    <a:lnTo>
                      <a:pt x="405394" y="62886"/>
                    </a:lnTo>
                    <a:cubicBezTo>
                      <a:pt x="405394" y="93895"/>
                      <a:pt x="380256" y="119033"/>
                      <a:pt x="349247" y="119033"/>
                    </a:cubicBezTo>
                    <a:lnTo>
                      <a:pt x="56148" y="119033"/>
                    </a:lnTo>
                    <a:cubicBezTo>
                      <a:pt x="41256" y="119033"/>
                      <a:pt x="26975" y="113118"/>
                      <a:pt x="16445" y="102588"/>
                    </a:cubicBezTo>
                    <a:cubicBezTo>
                      <a:pt x="5916" y="92058"/>
                      <a:pt x="0" y="77777"/>
                      <a:pt x="0" y="62886"/>
                    </a:cubicBezTo>
                    <a:lnTo>
                      <a:pt x="0" y="56148"/>
                    </a:lnTo>
                    <a:cubicBezTo>
                      <a:pt x="0" y="25138"/>
                      <a:pt x="25138" y="0"/>
                      <a:pt x="56148"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1" name="TextBox 61"/>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04</a:t>
                </a:r>
              </a:p>
            </p:txBody>
          </p:sp>
        </p:grpSp>
        <p:sp>
          <p:nvSpPr>
            <p:cNvPr id="62" name="TextBox 62"/>
            <p:cNvSpPr txBox="1"/>
            <p:nvPr/>
          </p:nvSpPr>
          <p:spPr>
            <a:xfrm>
              <a:off x="719394" y="998489"/>
              <a:ext cx="3403131" cy="523498"/>
            </a:xfrm>
            <a:prstGeom prst="rect">
              <a:avLst/>
            </a:prstGeom>
          </p:spPr>
          <p:txBody>
            <a:bodyPr lIns="0" tIns="0" rIns="0" bIns="0" rtlCol="0" anchor="t">
              <a:spAutoFit/>
            </a:bodyPr>
            <a:lstStyle/>
            <a:p>
              <a:pPr algn="ctr">
                <a:lnSpc>
                  <a:spcPts val="3395"/>
                </a:lnSpc>
                <a:spcBef>
                  <a:spcPct val="0"/>
                </a:spcBef>
              </a:pPr>
              <a:r>
                <a:rPr lang="en-US" sz="2425" spc="24">
                  <a:solidFill>
                    <a:srgbClr val="FEFEFE"/>
                  </a:solidFill>
                  <a:latin typeface="Canva Sans"/>
                </a:rPr>
                <a:t>Flibbing</a:t>
              </a:r>
            </a:p>
          </p:txBody>
        </p:sp>
      </p:grpSp>
      <p:grpSp>
        <p:nvGrpSpPr>
          <p:cNvPr id="63" name="Group 63"/>
          <p:cNvGrpSpPr/>
          <p:nvPr/>
        </p:nvGrpSpPr>
        <p:grpSpPr>
          <a:xfrm>
            <a:off x="9890797" y="5943369"/>
            <a:ext cx="3632288" cy="1988574"/>
            <a:chOff x="0" y="0"/>
            <a:chExt cx="4843050" cy="2651432"/>
          </a:xfrm>
        </p:grpSpPr>
        <p:grpSp>
          <p:nvGrpSpPr>
            <p:cNvPr id="64" name="Group 64"/>
            <p:cNvGrpSpPr/>
            <p:nvPr/>
          </p:nvGrpSpPr>
          <p:grpSpPr>
            <a:xfrm>
              <a:off x="0" y="236499"/>
              <a:ext cx="4843050" cy="2414932"/>
              <a:chOff x="0" y="0"/>
              <a:chExt cx="1046652" cy="521901"/>
            </a:xfrm>
          </p:grpSpPr>
          <p:sp>
            <p:nvSpPr>
              <p:cNvPr id="65" name="Freeform 65"/>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6" name="TextBox 66"/>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67" name="Group 67"/>
            <p:cNvGrpSpPr/>
            <p:nvPr/>
          </p:nvGrpSpPr>
          <p:grpSpPr>
            <a:xfrm>
              <a:off x="1000119" y="0"/>
              <a:ext cx="2574459" cy="755922"/>
              <a:chOff x="0" y="0"/>
              <a:chExt cx="405394" cy="119033"/>
            </a:xfrm>
          </p:grpSpPr>
          <p:sp>
            <p:nvSpPr>
              <p:cNvPr id="68" name="Freeform 68"/>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9" name="TextBox 69"/>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03</a:t>
                </a:r>
              </a:p>
            </p:txBody>
          </p:sp>
        </p:grpSp>
        <p:sp>
          <p:nvSpPr>
            <p:cNvPr id="70" name="TextBox 70"/>
            <p:cNvSpPr txBox="1"/>
            <p:nvPr/>
          </p:nvSpPr>
          <p:spPr>
            <a:xfrm>
              <a:off x="717276" y="987004"/>
              <a:ext cx="3403926" cy="523611"/>
            </a:xfrm>
            <a:prstGeom prst="rect">
              <a:avLst/>
            </a:prstGeom>
          </p:spPr>
          <p:txBody>
            <a:bodyPr lIns="0" tIns="0" rIns="0" bIns="0" rtlCol="0" anchor="t">
              <a:spAutoFit/>
            </a:bodyPr>
            <a:lstStyle/>
            <a:p>
              <a:pPr algn="ctr">
                <a:lnSpc>
                  <a:spcPts val="3396"/>
                </a:lnSpc>
                <a:spcBef>
                  <a:spcPct val="0"/>
                </a:spcBef>
              </a:pPr>
              <a:r>
                <a:rPr lang="en-US" sz="2425" spc="24">
                  <a:solidFill>
                    <a:srgbClr val="FEFEFE"/>
                  </a:solidFill>
                  <a:latin typeface="Canva Sans"/>
                </a:rPr>
                <a:t>Zooming</a:t>
              </a:r>
            </a:p>
          </p:txBody>
        </p:sp>
      </p:grpSp>
    </p:spTree>
  </p:cSld>
  <p:clrMapOvr>
    <a:masterClrMapping/>
  </p:clrMapOvr>
  <p:transition>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3219952" y="1256329"/>
            <a:ext cx="11848095" cy="8481239"/>
          </a:xfrm>
          <a:custGeom>
            <a:avLst/>
            <a:gdLst/>
            <a:ahLst/>
            <a:cxnLst/>
            <a:rect l="l" t="t" r="r" b="b"/>
            <a:pathLst>
              <a:path w="11848095" h="8481239">
                <a:moveTo>
                  <a:pt x="0" y="0"/>
                </a:moveTo>
                <a:lnTo>
                  <a:pt x="11848096" y="0"/>
                </a:lnTo>
                <a:lnTo>
                  <a:pt x="11848096" y="8481239"/>
                </a:lnTo>
                <a:lnTo>
                  <a:pt x="0" y="848123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Brain Segmentation Model Architecture</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226759" y="2157874"/>
          <a:ext cx="8880560" cy="5965818"/>
        </p:xfrm>
        <a:graphic>
          <a:graphicData uri="http://schemas.openxmlformats.org/drawingml/2006/table">
            <a:tbl>
              <a:tblPr/>
              <a:tblGrid>
                <a:gridCol w="2220140">
                  <a:extLst>
                    <a:ext uri="{9D8B030D-6E8A-4147-A177-3AD203B41FA5}">
                      <a16:colId xmlns:a16="http://schemas.microsoft.com/office/drawing/2014/main" val="20000"/>
                    </a:ext>
                  </a:extLst>
                </a:gridCol>
                <a:gridCol w="2220140">
                  <a:extLst>
                    <a:ext uri="{9D8B030D-6E8A-4147-A177-3AD203B41FA5}">
                      <a16:colId xmlns:a16="http://schemas.microsoft.com/office/drawing/2014/main" val="20001"/>
                    </a:ext>
                  </a:extLst>
                </a:gridCol>
                <a:gridCol w="2220140">
                  <a:extLst>
                    <a:ext uri="{9D8B030D-6E8A-4147-A177-3AD203B41FA5}">
                      <a16:colId xmlns:a16="http://schemas.microsoft.com/office/drawing/2014/main" val="20002"/>
                    </a:ext>
                  </a:extLst>
                </a:gridCol>
                <a:gridCol w="2220140">
                  <a:extLst>
                    <a:ext uri="{9D8B030D-6E8A-4147-A177-3AD203B41FA5}">
                      <a16:colId xmlns:a16="http://schemas.microsoft.com/office/drawing/2014/main" val="20003"/>
                    </a:ext>
                  </a:extLst>
                </a:gridCol>
              </a:tblGrid>
              <a:tr h="735774">
                <a:tc gridSpan="4">
                  <a:txBody>
                    <a:bodyPr/>
                    <a:lstStyle/>
                    <a:p>
                      <a:pPr marL="0" lvl="0" indent="0" algn="ctr">
                        <a:lnSpc>
                          <a:spcPts val="3220"/>
                        </a:lnSpc>
                        <a:spcBef>
                          <a:spcPct val="0"/>
                        </a:spcBef>
                        <a:defRPr/>
                      </a:pPr>
                      <a:r>
                        <a:rPr lang="en-US" sz="2300" u="none" strike="noStrike">
                          <a:solidFill>
                            <a:srgbClr val="000000"/>
                          </a:solidFill>
                          <a:latin typeface="Arimo Bold"/>
                        </a:rPr>
                        <a:t>Training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Training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Training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Training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43474">
                <a:tc>
                  <a:txBody>
                    <a:bodyPr/>
                    <a:lstStyle/>
                    <a:p>
                      <a:pPr marL="0" lvl="0" indent="0" algn="ctr">
                        <a:lnSpc>
                          <a:spcPts val="3220"/>
                        </a:lnSpc>
                        <a:spcBef>
                          <a:spcPct val="0"/>
                        </a:spcBef>
                        <a:defRPr/>
                      </a:pPr>
                      <a:r>
                        <a:rPr lang="en-US" sz="2300" u="none" strike="noStrike">
                          <a:solidFill>
                            <a:srgbClr val="000000"/>
                          </a:solidFill>
                          <a:latin typeface="Arimo Bold"/>
                        </a:rPr>
                        <a:t>Model Name</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Accuracy</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Dice Coefficient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iou</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5774">
                <a:tc>
                  <a:txBody>
                    <a:bodyPr/>
                    <a:lstStyle/>
                    <a:p>
                      <a:pPr marL="0" lvl="0" indent="0" algn="ctr">
                        <a:lnSpc>
                          <a:spcPts val="3220"/>
                        </a:lnSpc>
                        <a:spcBef>
                          <a:spcPct val="0"/>
                        </a:spcBef>
                        <a:defRPr/>
                      </a:pPr>
                      <a:r>
                        <a:rPr lang="en-US" sz="2300" u="none" strike="noStrike">
                          <a:solidFill>
                            <a:srgbClr val="000000"/>
                          </a:solidFill>
                          <a:latin typeface="Arimo Bold"/>
                        </a:rPr>
                        <a:t>U-NET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0.9986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0.9276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0.8675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43474">
                <a:tc>
                  <a:txBody>
                    <a:bodyPr/>
                    <a:lstStyle/>
                    <a:p>
                      <a:pPr marL="0" lvl="0" indent="0" algn="ctr">
                        <a:lnSpc>
                          <a:spcPts val="3220"/>
                        </a:lnSpc>
                        <a:spcBef>
                          <a:spcPct val="0"/>
                        </a:spcBef>
                        <a:defRPr/>
                      </a:pPr>
                      <a:r>
                        <a:rPr lang="en-US" sz="2300" u="none" strike="noStrike">
                          <a:solidFill>
                            <a:srgbClr val="000000"/>
                          </a:solidFill>
                          <a:latin typeface="Arimo Bold"/>
                        </a:rPr>
                        <a:t>Attention ResUNet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0.9985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0.9182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0.8501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5774">
                <a:tc>
                  <a:txBody>
                    <a:bodyPr/>
                    <a:lstStyle/>
                    <a:p>
                      <a:pPr marL="0" lvl="0" indent="0" algn="ctr">
                        <a:lnSpc>
                          <a:spcPts val="3220"/>
                        </a:lnSpc>
                        <a:spcBef>
                          <a:spcPct val="0"/>
                        </a:spcBef>
                        <a:defRPr/>
                      </a:pPr>
                      <a:r>
                        <a:rPr lang="en-US" sz="2300" u="none" strike="noStrike">
                          <a:solidFill>
                            <a:srgbClr val="000000"/>
                          </a:solidFill>
                          <a:latin typeface="Arimo Bold"/>
                        </a:rPr>
                        <a:t>inceptionv3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0.9976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0.886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0.7999</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5774">
                <a:tc>
                  <a:txBody>
                    <a:bodyPr/>
                    <a:lstStyle/>
                    <a:p>
                      <a:pPr marL="0" lvl="0" indent="0" algn="ctr">
                        <a:lnSpc>
                          <a:spcPts val="3220"/>
                        </a:lnSpc>
                        <a:spcBef>
                          <a:spcPct val="0"/>
                        </a:spcBef>
                        <a:defRPr/>
                      </a:pPr>
                      <a:r>
                        <a:rPr lang="en-US" sz="2300" u="none" strike="noStrike">
                          <a:solidFill>
                            <a:srgbClr val="000000"/>
                          </a:solidFill>
                          <a:latin typeface="Arimo Bold"/>
                        </a:rPr>
                        <a:t>resnet50</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0.9981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0.9014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0.8248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5774">
                <a:tc>
                  <a:txBody>
                    <a:bodyPr/>
                    <a:lstStyle/>
                    <a:p>
                      <a:pPr marL="0" lvl="0" indent="0" algn="ctr">
                        <a:lnSpc>
                          <a:spcPts val="3220"/>
                        </a:lnSpc>
                        <a:spcBef>
                          <a:spcPct val="0"/>
                        </a:spcBef>
                        <a:defRPr/>
                      </a:pPr>
                      <a:r>
                        <a:rPr lang="en-US" sz="2300" u="none" strike="noStrike">
                          <a:solidFill>
                            <a:srgbClr val="000000"/>
                          </a:solidFill>
                          <a:latin typeface="Arimo Bold"/>
                        </a:rPr>
                        <a:t>resnext50</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0.9014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0.8245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and Testing Metrics for Our Models</a:t>
            </a:r>
          </a:p>
        </p:txBody>
      </p:sp>
      <p:graphicFrame>
        <p:nvGraphicFramePr>
          <p:cNvPr id="6" name="Table 6"/>
          <p:cNvGraphicFramePr>
            <a:graphicFrameLocks noGrp="1"/>
          </p:cNvGraphicFramePr>
          <p:nvPr/>
        </p:nvGraphicFramePr>
        <p:xfrm>
          <a:off x="9107319" y="2157874"/>
          <a:ext cx="8953924" cy="5971252"/>
        </p:xfrm>
        <a:graphic>
          <a:graphicData uri="http://schemas.openxmlformats.org/drawingml/2006/table">
            <a:tbl>
              <a:tblPr/>
              <a:tblGrid>
                <a:gridCol w="2238481">
                  <a:extLst>
                    <a:ext uri="{9D8B030D-6E8A-4147-A177-3AD203B41FA5}">
                      <a16:colId xmlns:a16="http://schemas.microsoft.com/office/drawing/2014/main" val="20000"/>
                    </a:ext>
                  </a:extLst>
                </a:gridCol>
                <a:gridCol w="2238481">
                  <a:extLst>
                    <a:ext uri="{9D8B030D-6E8A-4147-A177-3AD203B41FA5}">
                      <a16:colId xmlns:a16="http://schemas.microsoft.com/office/drawing/2014/main" val="20001"/>
                    </a:ext>
                  </a:extLst>
                </a:gridCol>
                <a:gridCol w="2238481">
                  <a:extLst>
                    <a:ext uri="{9D8B030D-6E8A-4147-A177-3AD203B41FA5}">
                      <a16:colId xmlns:a16="http://schemas.microsoft.com/office/drawing/2014/main" val="20002"/>
                    </a:ext>
                  </a:extLst>
                </a:gridCol>
                <a:gridCol w="2238481">
                  <a:extLst>
                    <a:ext uri="{9D8B030D-6E8A-4147-A177-3AD203B41FA5}">
                      <a16:colId xmlns:a16="http://schemas.microsoft.com/office/drawing/2014/main" val="20003"/>
                    </a:ext>
                  </a:extLst>
                </a:gridCol>
              </a:tblGrid>
              <a:tr h="738150">
                <a:tc gridSpan="4">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7103">
                <a:tc>
                  <a:txBody>
                    <a:bodyPr/>
                    <a:lstStyle/>
                    <a:p>
                      <a:pPr marL="0" lvl="0" indent="0" algn="ctr">
                        <a:lnSpc>
                          <a:spcPts val="3220"/>
                        </a:lnSpc>
                        <a:spcBef>
                          <a:spcPct val="0"/>
                        </a:spcBef>
                        <a:defRPr/>
                      </a:pPr>
                      <a:r>
                        <a:rPr lang="en-US" sz="2300" u="none" strike="noStrike">
                          <a:solidFill>
                            <a:srgbClr val="000000"/>
                          </a:solidFill>
                          <a:latin typeface="Arimo Bold"/>
                        </a:rPr>
                        <a:t>Model Name</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Accuracy</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Dice Coefficient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iou</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8150">
                <a:tc>
                  <a:txBody>
                    <a:bodyPr/>
                    <a:lstStyle/>
                    <a:p>
                      <a:pPr marL="0" lvl="0" indent="0" algn="ctr">
                        <a:lnSpc>
                          <a:spcPts val="3220"/>
                        </a:lnSpc>
                        <a:spcBef>
                          <a:spcPct val="0"/>
                        </a:spcBef>
                        <a:defRPr/>
                      </a:pPr>
                      <a:r>
                        <a:rPr lang="en-US" sz="2300" u="none" strike="noStrike">
                          <a:solidFill>
                            <a:srgbClr val="000000"/>
                          </a:solidFill>
                          <a:latin typeface="Arimo Bold"/>
                        </a:rPr>
                        <a:t>U-NET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0.9984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0.9127</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0.8411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43399">
                <a:tc>
                  <a:txBody>
                    <a:bodyPr/>
                    <a:lstStyle/>
                    <a:p>
                      <a:pPr marL="0" lvl="0" indent="0" algn="ctr">
                        <a:lnSpc>
                          <a:spcPts val="3220"/>
                        </a:lnSpc>
                        <a:spcBef>
                          <a:spcPct val="0"/>
                        </a:spcBef>
                        <a:defRPr/>
                      </a:pPr>
                      <a:r>
                        <a:rPr lang="en-US" sz="2300">
                          <a:solidFill>
                            <a:srgbClr val="000000"/>
                          </a:solidFill>
                          <a:latin typeface="Arimo Bold"/>
                        </a:rPr>
                        <a:t>Attention ResUNet</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0.9982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0.9022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a:solidFill>
                            <a:srgbClr val="000000"/>
                          </a:solidFill>
                          <a:latin typeface="Arimo Bold"/>
                        </a:rPr>
                        <a:t>0.8252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8150">
                <a:tc>
                  <a:txBody>
                    <a:bodyPr/>
                    <a:lstStyle/>
                    <a:p>
                      <a:pPr marL="0" lvl="0" indent="0" algn="ctr">
                        <a:lnSpc>
                          <a:spcPts val="3220"/>
                        </a:lnSpc>
                        <a:spcBef>
                          <a:spcPct val="0"/>
                        </a:spcBef>
                        <a:defRPr/>
                      </a:pPr>
                      <a:r>
                        <a:rPr lang="en-US" sz="2300" u="none" strike="noStrike">
                          <a:solidFill>
                            <a:srgbClr val="000000"/>
                          </a:solidFill>
                          <a:latin typeface="Arimo Bold"/>
                        </a:rPr>
                        <a:t>inceptionv3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0.9975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0.8673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0.7698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8150">
                <a:tc>
                  <a:txBody>
                    <a:bodyPr/>
                    <a:lstStyle/>
                    <a:p>
                      <a:pPr marL="0" lvl="0" indent="0" algn="ctr">
                        <a:lnSpc>
                          <a:spcPts val="3220"/>
                        </a:lnSpc>
                        <a:spcBef>
                          <a:spcPct val="0"/>
                        </a:spcBef>
                        <a:defRPr/>
                      </a:pPr>
                      <a:r>
                        <a:rPr lang="en-US" sz="2300" u="none" strike="noStrike">
                          <a:solidFill>
                            <a:srgbClr val="000000"/>
                          </a:solidFill>
                          <a:latin typeface="Arimo Bold"/>
                        </a:rPr>
                        <a:t>resnet50</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0.9977</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0.8801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0.7898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8150">
                <a:tc>
                  <a:txBody>
                    <a:bodyPr/>
                    <a:lstStyle/>
                    <a:p>
                      <a:pPr marL="0" lvl="0" indent="0" algn="ctr">
                        <a:lnSpc>
                          <a:spcPts val="3220"/>
                        </a:lnSpc>
                        <a:spcBef>
                          <a:spcPct val="0"/>
                        </a:spcBef>
                        <a:defRPr/>
                      </a:pPr>
                      <a:r>
                        <a:rPr lang="en-US" sz="2300" u="none" strike="noStrike">
                          <a:solidFill>
                            <a:srgbClr val="000000"/>
                          </a:solidFill>
                          <a:latin typeface="Arimo Bold"/>
                        </a:rPr>
                        <a:t>resnext50</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0.9976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0.8721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0.7783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9846429" cy="551433"/>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and Testing Graphs for Our Models</a:t>
            </a:r>
          </a:p>
        </p:txBody>
      </p:sp>
      <p:grpSp>
        <p:nvGrpSpPr>
          <p:cNvPr id="5" name="Group 5"/>
          <p:cNvGrpSpPr/>
          <p:nvPr/>
        </p:nvGrpSpPr>
        <p:grpSpPr>
          <a:xfrm>
            <a:off x="359643" y="2406514"/>
            <a:ext cx="17705570" cy="5473972"/>
            <a:chOff x="0" y="0"/>
            <a:chExt cx="23607427" cy="7298629"/>
          </a:xfrm>
        </p:grpSpPr>
        <p:sp>
          <p:nvSpPr>
            <p:cNvPr id="6" name="Freeform 6"/>
            <p:cNvSpPr/>
            <p:nvPr/>
          </p:nvSpPr>
          <p:spPr>
            <a:xfrm>
              <a:off x="0" y="0"/>
              <a:ext cx="11803713" cy="7298629"/>
            </a:xfrm>
            <a:custGeom>
              <a:avLst/>
              <a:gdLst/>
              <a:ahLst/>
              <a:cxnLst/>
              <a:rect l="l" t="t" r="r" b="b"/>
              <a:pathLst>
                <a:path w="11803713" h="7298629">
                  <a:moveTo>
                    <a:pt x="0" y="0"/>
                  </a:moveTo>
                  <a:lnTo>
                    <a:pt x="11803713" y="0"/>
                  </a:lnTo>
                  <a:lnTo>
                    <a:pt x="11803713" y="7298629"/>
                  </a:lnTo>
                  <a:lnTo>
                    <a:pt x="0" y="7298629"/>
                  </a:lnTo>
                  <a:lnTo>
                    <a:pt x="0" y="0"/>
                  </a:lnTo>
                  <a:close/>
                </a:path>
              </a:pathLst>
            </a:custGeom>
            <a:blipFill>
              <a:blip r:embed="rId3"/>
              <a:stretch>
                <a:fillRect/>
              </a:stretch>
            </a:blipFill>
          </p:spPr>
          <p:txBody>
            <a:bodyPr/>
            <a:lstStyle/>
            <a:p>
              <a:endParaRPr lang="en-US"/>
            </a:p>
          </p:txBody>
        </p:sp>
        <p:sp>
          <p:nvSpPr>
            <p:cNvPr id="7" name="Freeform 7"/>
            <p:cNvSpPr/>
            <p:nvPr/>
          </p:nvSpPr>
          <p:spPr>
            <a:xfrm>
              <a:off x="11803713" y="0"/>
              <a:ext cx="11803713" cy="7298629"/>
            </a:xfrm>
            <a:custGeom>
              <a:avLst/>
              <a:gdLst/>
              <a:ahLst/>
              <a:cxnLst/>
              <a:rect l="l" t="t" r="r" b="b"/>
              <a:pathLst>
                <a:path w="11803713" h="7298629">
                  <a:moveTo>
                    <a:pt x="0" y="0"/>
                  </a:moveTo>
                  <a:lnTo>
                    <a:pt x="11803714" y="0"/>
                  </a:lnTo>
                  <a:lnTo>
                    <a:pt x="11803714" y="7298629"/>
                  </a:lnTo>
                  <a:lnTo>
                    <a:pt x="0" y="7298629"/>
                  </a:lnTo>
                  <a:lnTo>
                    <a:pt x="0" y="0"/>
                  </a:lnTo>
                  <a:close/>
                </a:path>
              </a:pathLst>
            </a:custGeom>
            <a:blipFill>
              <a:blip r:embed="rId4"/>
              <a:stretch>
                <a:fillRect/>
              </a:stretch>
            </a:blipFill>
          </p:spPr>
          <p:txBody>
            <a:bodyPr/>
            <a:lstStyle/>
            <a:p>
              <a:endParaRPr lang="en-US"/>
            </a:p>
          </p:txBody>
        </p:sp>
      </p:gr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453730" y="1256329"/>
            <a:ext cx="14551920" cy="4498969"/>
            <a:chOff x="0" y="0"/>
            <a:chExt cx="19402561" cy="5998625"/>
          </a:xfrm>
        </p:grpSpPr>
        <p:sp>
          <p:nvSpPr>
            <p:cNvPr id="5" name="Freeform 5"/>
            <p:cNvSpPr/>
            <p:nvPr/>
          </p:nvSpPr>
          <p:spPr>
            <a:xfrm>
              <a:off x="0" y="0"/>
              <a:ext cx="9701280" cy="5998625"/>
            </a:xfrm>
            <a:custGeom>
              <a:avLst/>
              <a:gdLst/>
              <a:ahLst/>
              <a:cxnLst/>
              <a:rect l="l" t="t" r="r" b="b"/>
              <a:pathLst>
                <a:path w="9701280" h="5998625">
                  <a:moveTo>
                    <a:pt x="0" y="0"/>
                  </a:moveTo>
                  <a:lnTo>
                    <a:pt x="9701280" y="0"/>
                  </a:lnTo>
                  <a:lnTo>
                    <a:pt x="9701280" y="5998625"/>
                  </a:lnTo>
                  <a:lnTo>
                    <a:pt x="0" y="5998625"/>
                  </a:lnTo>
                  <a:lnTo>
                    <a:pt x="0" y="0"/>
                  </a:lnTo>
                  <a:close/>
                </a:path>
              </a:pathLst>
            </a:custGeom>
            <a:blipFill>
              <a:blip r:embed="rId3"/>
              <a:stretch>
                <a:fillRect/>
              </a:stretch>
            </a:blipFill>
          </p:spPr>
          <p:txBody>
            <a:bodyPr/>
            <a:lstStyle/>
            <a:p>
              <a:endParaRPr lang="en-US"/>
            </a:p>
          </p:txBody>
        </p:sp>
        <p:sp>
          <p:nvSpPr>
            <p:cNvPr id="6" name="Freeform 6"/>
            <p:cNvSpPr/>
            <p:nvPr/>
          </p:nvSpPr>
          <p:spPr>
            <a:xfrm>
              <a:off x="9701280" y="0"/>
              <a:ext cx="9701280" cy="5998625"/>
            </a:xfrm>
            <a:custGeom>
              <a:avLst/>
              <a:gdLst/>
              <a:ahLst/>
              <a:cxnLst/>
              <a:rect l="l" t="t" r="r" b="b"/>
              <a:pathLst>
                <a:path w="9701280" h="5998625">
                  <a:moveTo>
                    <a:pt x="0" y="0"/>
                  </a:moveTo>
                  <a:lnTo>
                    <a:pt x="9701281" y="0"/>
                  </a:lnTo>
                  <a:lnTo>
                    <a:pt x="9701281" y="5998625"/>
                  </a:lnTo>
                  <a:lnTo>
                    <a:pt x="0" y="5998625"/>
                  </a:lnTo>
                  <a:lnTo>
                    <a:pt x="0" y="0"/>
                  </a:lnTo>
                  <a:close/>
                </a:path>
              </a:pathLst>
            </a:custGeom>
            <a:blipFill>
              <a:blip r:embed="rId4"/>
              <a:stretch>
                <a:fillRect/>
              </a:stretch>
            </a:blipFill>
          </p:spPr>
          <p:txBody>
            <a:bodyPr/>
            <a:lstStyle/>
            <a:p>
              <a:endParaRPr lang="en-US"/>
            </a:p>
          </p:txBody>
        </p:sp>
      </p:grpSp>
      <p:sp>
        <p:nvSpPr>
          <p:cNvPr id="7" name="TextBox 7"/>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History of performance over the epochs</a:t>
            </a:r>
          </a:p>
        </p:txBody>
      </p:sp>
      <p:grpSp>
        <p:nvGrpSpPr>
          <p:cNvPr id="8" name="Group 8"/>
          <p:cNvGrpSpPr/>
          <p:nvPr/>
        </p:nvGrpSpPr>
        <p:grpSpPr>
          <a:xfrm>
            <a:off x="1353077" y="4999915"/>
            <a:ext cx="14551756" cy="4499064"/>
            <a:chOff x="0" y="0"/>
            <a:chExt cx="19402342" cy="5998753"/>
          </a:xfrm>
        </p:grpSpPr>
        <p:sp>
          <p:nvSpPr>
            <p:cNvPr id="9" name="Freeform 9"/>
            <p:cNvSpPr/>
            <p:nvPr/>
          </p:nvSpPr>
          <p:spPr>
            <a:xfrm>
              <a:off x="9701171" y="0"/>
              <a:ext cx="9701171" cy="5998753"/>
            </a:xfrm>
            <a:custGeom>
              <a:avLst/>
              <a:gdLst/>
              <a:ahLst/>
              <a:cxnLst/>
              <a:rect l="l" t="t" r="r" b="b"/>
              <a:pathLst>
                <a:path w="9701171" h="5998753">
                  <a:moveTo>
                    <a:pt x="0" y="0"/>
                  </a:moveTo>
                  <a:lnTo>
                    <a:pt x="9701171" y="0"/>
                  </a:lnTo>
                  <a:lnTo>
                    <a:pt x="9701171" y="5998753"/>
                  </a:lnTo>
                  <a:lnTo>
                    <a:pt x="0" y="5998753"/>
                  </a:lnTo>
                  <a:lnTo>
                    <a:pt x="0" y="0"/>
                  </a:lnTo>
                  <a:close/>
                </a:path>
              </a:pathLst>
            </a:custGeom>
            <a:blipFill>
              <a:blip r:embed="rId5"/>
              <a:stretch>
                <a:fillRect l="-1" r="-1"/>
              </a:stretch>
            </a:blipFill>
          </p:spPr>
          <p:txBody>
            <a:bodyPr/>
            <a:lstStyle/>
            <a:p>
              <a:endParaRPr lang="en-US"/>
            </a:p>
          </p:txBody>
        </p:sp>
        <p:sp>
          <p:nvSpPr>
            <p:cNvPr id="10" name="Freeform 10"/>
            <p:cNvSpPr/>
            <p:nvPr/>
          </p:nvSpPr>
          <p:spPr>
            <a:xfrm>
              <a:off x="0" y="0"/>
              <a:ext cx="9701171" cy="5998753"/>
            </a:xfrm>
            <a:custGeom>
              <a:avLst/>
              <a:gdLst/>
              <a:ahLst/>
              <a:cxnLst/>
              <a:rect l="l" t="t" r="r" b="b"/>
              <a:pathLst>
                <a:path w="9701171" h="5998753">
                  <a:moveTo>
                    <a:pt x="0" y="0"/>
                  </a:moveTo>
                  <a:lnTo>
                    <a:pt x="9701171" y="0"/>
                  </a:lnTo>
                  <a:lnTo>
                    <a:pt x="9701171" y="5998753"/>
                  </a:lnTo>
                  <a:lnTo>
                    <a:pt x="0" y="5998753"/>
                  </a:lnTo>
                  <a:lnTo>
                    <a:pt x="0" y="0"/>
                  </a:lnTo>
                  <a:close/>
                </a:path>
              </a:pathLst>
            </a:custGeom>
            <a:blipFill>
              <a:blip r:embed="rId6"/>
              <a:stretch>
                <a:fillRect l="-1" r="-1"/>
              </a:stretch>
            </a:blipFill>
          </p:spPr>
          <p:txBody>
            <a:bodyPr/>
            <a:lstStyle/>
            <a:p>
              <a:endParaRPr lang="en-US"/>
            </a:p>
          </p:txBody>
        </p:sp>
      </p:gr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1145000814"/>
              </p:ext>
            </p:extLst>
          </p:nvPr>
        </p:nvGraphicFramePr>
        <p:xfrm>
          <a:off x="3325069" y="1366068"/>
          <a:ext cx="11637864" cy="7892232"/>
        </p:xfrm>
        <a:graphic>
          <a:graphicData uri="http://schemas.openxmlformats.org/drawingml/2006/table">
            <a:tbl>
              <a:tblPr/>
              <a:tblGrid>
                <a:gridCol w="2909466">
                  <a:extLst>
                    <a:ext uri="{9D8B030D-6E8A-4147-A177-3AD203B41FA5}">
                      <a16:colId xmlns:a16="http://schemas.microsoft.com/office/drawing/2014/main" val="20000"/>
                    </a:ext>
                  </a:extLst>
                </a:gridCol>
                <a:gridCol w="2909466">
                  <a:extLst>
                    <a:ext uri="{9D8B030D-6E8A-4147-A177-3AD203B41FA5}">
                      <a16:colId xmlns:a16="http://schemas.microsoft.com/office/drawing/2014/main" val="20001"/>
                    </a:ext>
                  </a:extLst>
                </a:gridCol>
                <a:gridCol w="2909466">
                  <a:extLst>
                    <a:ext uri="{9D8B030D-6E8A-4147-A177-3AD203B41FA5}">
                      <a16:colId xmlns:a16="http://schemas.microsoft.com/office/drawing/2014/main" val="20002"/>
                    </a:ext>
                  </a:extLst>
                </a:gridCol>
                <a:gridCol w="2909466">
                  <a:extLst>
                    <a:ext uri="{9D8B030D-6E8A-4147-A177-3AD203B41FA5}">
                      <a16:colId xmlns:a16="http://schemas.microsoft.com/office/drawing/2014/main" val="20003"/>
                    </a:ext>
                  </a:extLst>
                </a:gridCol>
              </a:tblGrid>
              <a:tr h="703571">
                <a:tc>
                  <a:txBody>
                    <a:bodyPr/>
                    <a:lstStyle/>
                    <a:p>
                      <a:pPr marL="0" lvl="0" indent="0" algn="ctr">
                        <a:lnSpc>
                          <a:spcPts val="3220"/>
                        </a:lnSpc>
                        <a:spcBef>
                          <a:spcPct val="0"/>
                        </a:spcBef>
                        <a:defRPr/>
                      </a:pPr>
                      <a:r>
                        <a:rPr lang="en-US" sz="2300" u="none" strike="noStrike">
                          <a:solidFill>
                            <a:srgbClr val="000000"/>
                          </a:solidFill>
                          <a:latin typeface="Arimo Bold"/>
                        </a:rPr>
                        <a:t>Model Name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accuracy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dsc</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iou</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MN Trinh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91.51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84.58</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B Zhan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85.7</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75.81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1832">
                <a:tc>
                  <a:txBody>
                    <a:bodyPr/>
                    <a:lstStyle/>
                    <a:p>
                      <a:pPr marL="0" lvl="0" indent="0" algn="ctr">
                        <a:lnSpc>
                          <a:spcPts val="3220"/>
                        </a:lnSpc>
                        <a:spcBef>
                          <a:spcPct val="0"/>
                        </a:spcBef>
                        <a:defRPr/>
                      </a:pPr>
                      <a:r>
                        <a:rPr lang="en-US" sz="2300" u="none" strike="noStrike">
                          <a:solidFill>
                            <a:srgbClr val="000000"/>
                          </a:solidFill>
                          <a:latin typeface="Arimo Bold"/>
                        </a:rPr>
                        <a:t>MA Naser &amp; MJ Deen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dirty="0">
                          <a:solidFill>
                            <a:srgbClr val="000000"/>
                          </a:solidFill>
                          <a:latin typeface="Arimo Bold"/>
                        </a:rPr>
                        <a:t>89</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F Özyurt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95.62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Q Yang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93.7</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S Ghosh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91.81</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B Wang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82</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69.5</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03571">
                <a:tc>
                  <a:txBody>
                    <a:bodyPr/>
                    <a:lstStyle/>
                    <a:p>
                      <a:pPr marL="0" lvl="0" indent="0" algn="ctr">
                        <a:lnSpc>
                          <a:spcPts val="3220"/>
                        </a:lnSpc>
                        <a:spcBef>
                          <a:spcPct val="0"/>
                        </a:spcBef>
                        <a:defRPr/>
                      </a:pPr>
                      <a:r>
                        <a:rPr lang="en-US" sz="2300" u="none" strike="noStrike">
                          <a:solidFill>
                            <a:srgbClr val="000000"/>
                          </a:solidFill>
                          <a:latin typeface="Arimo Bold"/>
                        </a:rPr>
                        <a:t>S Jin et al.</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75.17</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60.23</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131832">
                <a:tc>
                  <a:txBody>
                    <a:bodyPr/>
                    <a:lstStyle/>
                    <a:p>
                      <a:pPr marL="0" lvl="0" indent="0" algn="ctr">
                        <a:lnSpc>
                          <a:spcPts val="3220"/>
                        </a:lnSpc>
                        <a:spcBef>
                          <a:spcPct val="0"/>
                        </a:spcBef>
                        <a:defRPr/>
                      </a:pPr>
                      <a:r>
                        <a:rPr lang="en-US" sz="2300" u="none" strike="noStrike">
                          <a:solidFill>
                            <a:srgbClr val="000000"/>
                          </a:solidFill>
                          <a:latin typeface="Arimo Bold"/>
                        </a:rPr>
                        <a:t>The Proposed Method</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99.86</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92.76</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dirty="0">
                          <a:solidFill>
                            <a:srgbClr val="000000"/>
                          </a:solidFill>
                          <a:latin typeface="Arimo Bold"/>
                        </a:rPr>
                        <a:t>86.75</a:t>
                      </a:r>
                      <a:endParaRPr lang="en-US" sz="1100" dirty="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Metrics for Us and Other Papers</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2517958" y="1281286"/>
            <a:ext cx="12492337" cy="7724428"/>
          </a:xfrm>
          <a:custGeom>
            <a:avLst/>
            <a:gdLst/>
            <a:ahLst/>
            <a:cxnLst/>
            <a:rect l="l" t="t" r="r" b="b"/>
            <a:pathLst>
              <a:path w="12492337" h="7724428">
                <a:moveTo>
                  <a:pt x="0" y="0"/>
                </a:moveTo>
                <a:lnTo>
                  <a:pt x="12492337" y="0"/>
                </a:lnTo>
                <a:lnTo>
                  <a:pt x="12492337" y="7724428"/>
                </a:lnTo>
                <a:lnTo>
                  <a:pt x="0" y="772442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9846429" cy="551433"/>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Graph for Us and Other Papers</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13" name="TextBox 13"/>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Sample of our model prediction</a:t>
            </a:r>
          </a:p>
        </p:txBody>
      </p:sp>
      <p:pic>
        <p:nvPicPr>
          <p:cNvPr id="15" name="Picture 14" descr="A screenshot of a video game&#10;&#10;Description automatically generated">
            <a:extLst>
              <a:ext uri="{FF2B5EF4-FFF2-40B4-BE49-F238E27FC236}">
                <a16:creationId xmlns:a16="http://schemas.microsoft.com/office/drawing/2014/main" id="{D9C7A3E9-6D94-2EE8-9F4C-E8B638E44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1199741"/>
            <a:ext cx="13944600" cy="7867161"/>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TextBox 3"/>
          <p:cNvSpPr txBox="1"/>
          <p:nvPr/>
        </p:nvSpPr>
        <p:spPr>
          <a:xfrm>
            <a:off x="574430" y="4532090"/>
            <a:ext cx="17139140" cy="2670176"/>
          </a:xfrm>
          <a:prstGeom prst="rect">
            <a:avLst/>
          </a:prstGeom>
        </p:spPr>
        <p:txBody>
          <a:bodyPr lIns="0" tIns="0" rIns="0" bIns="0" rtlCol="0" anchor="t">
            <a:spAutoFit/>
          </a:bodyPr>
          <a:lstStyle/>
          <a:p>
            <a:pPr algn="ctr">
              <a:lnSpc>
                <a:spcPts val="20000"/>
              </a:lnSpc>
              <a:spcBef>
                <a:spcPct val="0"/>
              </a:spcBef>
            </a:pPr>
            <a:r>
              <a:rPr lang="en-US" sz="20000">
                <a:solidFill>
                  <a:srgbClr val="000000"/>
                </a:solidFill>
                <a:latin typeface="Bukhari Script Bold"/>
              </a:rPr>
              <a:t>Segmentation</a:t>
            </a:r>
          </a:p>
        </p:txBody>
      </p:sp>
      <p:sp>
        <p:nvSpPr>
          <p:cNvPr id="4" name="TextBox 4"/>
          <p:cNvSpPr txBox="1"/>
          <p:nvPr/>
        </p:nvSpPr>
        <p:spPr>
          <a:xfrm>
            <a:off x="2824046" y="2077400"/>
            <a:ext cx="11977959"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Skin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 r="-26"/>
            </a:stretch>
          </a:blipFill>
        </p:spPr>
        <p:txBody>
          <a:bodyPr/>
          <a:lstStyle/>
          <a:p>
            <a:endParaRPr lang="en-US"/>
          </a:p>
        </p:txBody>
      </p:sp>
      <p:sp>
        <p:nvSpPr>
          <p:cNvPr id="3" name="AutoShape 3"/>
          <p:cNvSpPr/>
          <p:nvPr/>
        </p:nvSpPr>
        <p:spPr>
          <a:xfrm rot="-10558">
            <a:off x="263399" y="1527488"/>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556938" y="660861"/>
            <a:ext cx="12412660" cy="820907"/>
          </a:xfrm>
          <a:prstGeom prst="rect">
            <a:avLst/>
          </a:prstGeom>
        </p:spPr>
        <p:txBody>
          <a:bodyPr lIns="0" tIns="0" rIns="0" bIns="0" rtlCol="0" anchor="t">
            <a:spAutoFit/>
          </a:bodyPr>
          <a:lstStyle/>
          <a:p>
            <a:pPr algn="l">
              <a:lnSpc>
                <a:spcPts val="6480"/>
              </a:lnSpc>
            </a:pPr>
            <a:r>
              <a:rPr lang="en-US" sz="6000" spc="-36">
                <a:solidFill>
                  <a:srgbClr val="203864"/>
                </a:solidFill>
                <a:latin typeface="TT Rounds Condensed Bold"/>
              </a:rPr>
              <a:t>Outline</a:t>
            </a:r>
          </a:p>
        </p:txBody>
      </p:sp>
      <p:sp>
        <p:nvSpPr>
          <p:cNvPr id="5" name="TextBox 5"/>
          <p:cNvSpPr txBox="1"/>
          <p:nvPr/>
        </p:nvSpPr>
        <p:spPr>
          <a:xfrm>
            <a:off x="734907" y="1978051"/>
            <a:ext cx="16002131" cy="6463308"/>
          </a:xfrm>
          <a:prstGeom prst="rect">
            <a:avLst/>
          </a:prstGeom>
        </p:spPr>
        <p:txBody>
          <a:bodyPr lIns="0" tIns="0" rIns="0" bIns="0" rtlCol="0" anchor="t">
            <a:spAutoFit/>
          </a:bodyPr>
          <a:lstStyle/>
          <a:p>
            <a:pPr marL="542925" lvl="1" indent="-271462" algn="l">
              <a:lnSpc>
                <a:spcPts val="3600"/>
              </a:lnSpc>
              <a:buFont typeface="Arial"/>
              <a:buChar char="•"/>
            </a:pPr>
            <a:r>
              <a:rPr lang="en-US" sz="3000" spc="28" dirty="0">
                <a:solidFill>
                  <a:srgbClr val="1F4E79"/>
                </a:solidFill>
                <a:latin typeface="TT Rounds Condensed"/>
              </a:rPr>
              <a:t>Introduction</a:t>
            </a:r>
          </a:p>
          <a:p>
            <a:pPr marL="542925" lvl="1" indent="-271462" algn="l">
              <a:lnSpc>
                <a:spcPts val="3600"/>
              </a:lnSpc>
              <a:buFont typeface="Arial"/>
              <a:buChar char="•"/>
            </a:pPr>
            <a:r>
              <a:rPr lang="en-US" sz="3000" spc="28" dirty="0">
                <a:solidFill>
                  <a:srgbClr val="1F4E79"/>
                </a:solidFill>
                <a:latin typeface="TT Rounds Condensed"/>
              </a:rPr>
              <a:t>Motivation</a:t>
            </a:r>
          </a:p>
          <a:p>
            <a:pPr marL="542925" lvl="1" indent="-271462" algn="l">
              <a:lnSpc>
                <a:spcPts val="3600"/>
              </a:lnSpc>
              <a:buFont typeface="Arial"/>
              <a:buChar char="•"/>
            </a:pPr>
            <a:r>
              <a:rPr lang="en-US" sz="3000" spc="28" dirty="0">
                <a:solidFill>
                  <a:srgbClr val="1F4E79"/>
                </a:solidFill>
                <a:latin typeface="TT Rounds Condensed"/>
              </a:rPr>
              <a:t>Problem Definition</a:t>
            </a:r>
          </a:p>
          <a:p>
            <a:pPr marL="542925" lvl="1" indent="-271462" algn="l">
              <a:lnSpc>
                <a:spcPts val="3600"/>
              </a:lnSpc>
              <a:buFont typeface="Arial"/>
              <a:buChar char="•"/>
            </a:pPr>
            <a:r>
              <a:rPr lang="en-US" sz="3000" spc="28" dirty="0">
                <a:solidFill>
                  <a:srgbClr val="1F4E79"/>
                </a:solidFill>
                <a:latin typeface="TT Rounds Condensed"/>
              </a:rPr>
              <a:t>Related Works</a:t>
            </a:r>
          </a:p>
          <a:p>
            <a:pPr marL="542925" lvl="1" indent="-271462" algn="l">
              <a:lnSpc>
                <a:spcPts val="3600"/>
              </a:lnSpc>
              <a:buFont typeface="Arial"/>
              <a:buChar char="•"/>
            </a:pPr>
            <a:r>
              <a:rPr lang="en-US" sz="3000" spc="28" dirty="0">
                <a:solidFill>
                  <a:srgbClr val="1F4E79"/>
                </a:solidFill>
                <a:latin typeface="TT Rounds Condensed"/>
              </a:rPr>
              <a:t>Methodology</a:t>
            </a:r>
          </a:p>
          <a:p>
            <a:pPr marL="542925" lvl="1" indent="-271462" algn="l">
              <a:lnSpc>
                <a:spcPts val="3600"/>
              </a:lnSpc>
              <a:buFont typeface="Arial"/>
              <a:buChar char="•"/>
            </a:pPr>
            <a:r>
              <a:rPr lang="en-US" sz="3000" spc="28" dirty="0">
                <a:solidFill>
                  <a:srgbClr val="1F4E79"/>
                </a:solidFill>
                <a:latin typeface="TT Rounds Condensed"/>
              </a:rPr>
              <a:t>Proposed System</a:t>
            </a:r>
          </a:p>
          <a:p>
            <a:pPr marL="542925" lvl="1" indent="-271462" algn="l">
              <a:lnSpc>
                <a:spcPts val="3600"/>
              </a:lnSpc>
              <a:buFont typeface="Arial"/>
              <a:buChar char="•"/>
            </a:pPr>
            <a:r>
              <a:rPr lang="en-US" sz="3000" spc="28" dirty="0">
                <a:solidFill>
                  <a:srgbClr val="1F4E79"/>
                </a:solidFill>
                <a:latin typeface="TT Rounds Condensed"/>
              </a:rPr>
              <a:t>System Architecture</a:t>
            </a:r>
          </a:p>
          <a:p>
            <a:pPr marL="542925" lvl="1" indent="-271462">
              <a:lnSpc>
                <a:spcPts val="3600"/>
              </a:lnSpc>
              <a:buFont typeface="Arial"/>
              <a:buChar char="•"/>
            </a:pPr>
            <a:r>
              <a:rPr lang="en-US" sz="3000" spc="28" dirty="0">
                <a:solidFill>
                  <a:srgbClr val="1F4E79"/>
                </a:solidFill>
                <a:latin typeface="TT Rounds Condensed"/>
              </a:rPr>
              <a:t>Software</a:t>
            </a:r>
            <a:r>
              <a:rPr lang="en-US" sz="3200" dirty="0"/>
              <a:t> </a:t>
            </a:r>
            <a:r>
              <a:rPr lang="en-US" sz="3000" spc="28" dirty="0">
                <a:solidFill>
                  <a:srgbClr val="1F4E79"/>
                </a:solidFill>
                <a:latin typeface="TT Rounds Condensed"/>
              </a:rPr>
              <a:t>Tools</a:t>
            </a:r>
          </a:p>
          <a:p>
            <a:pPr marL="542925" lvl="1" indent="-271462" algn="l">
              <a:lnSpc>
                <a:spcPts val="3600"/>
              </a:lnSpc>
              <a:buFont typeface="Arial"/>
              <a:buChar char="•"/>
            </a:pPr>
            <a:r>
              <a:rPr lang="en-US" sz="3000" spc="28" dirty="0">
                <a:solidFill>
                  <a:srgbClr val="1F4E79"/>
                </a:solidFill>
                <a:latin typeface="TT Rounds Condensed"/>
              </a:rPr>
              <a:t>Platforms</a:t>
            </a:r>
          </a:p>
          <a:p>
            <a:pPr marL="542925" lvl="1" indent="-271462" algn="l">
              <a:lnSpc>
                <a:spcPts val="3600"/>
              </a:lnSpc>
              <a:buFont typeface="Arial"/>
              <a:buChar char="•"/>
            </a:pPr>
            <a:r>
              <a:rPr lang="en-US" sz="3000" spc="28" dirty="0">
                <a:solidFill>
                  <a:srgbClr val="1F4E79"/>
                </a:solidFill>
                <a:latin typeface="TT Rounds Condensed"/>
              </a:rPr>
              <a:t>User Interface</a:t>
            </a:r>
          </a:p>
          <a:p>
            <a:pPr marL="542925" lvl="1" indent="-271462" algn="l">
              <a:lnSpc>
                <a:spcPts val="3600"/>
              </a:lnSpc>
              <a:buFont typeface="Arial"/>
              <a:buChar char="•"/>
            </a:pPr>
            <a:r>
              <a:rPr lang="en-US" sz="3000" spc="28" dirty="0">
                <a:solidFill>
                  <a:srgbClr val="1F4E79"/>
                </a:solidFill>
                <a:latin typeface="TT Rounds Condensed"/>
              </a:rPr>
              <a:t>Results</a:t>
            </a:r>
          </a:p>
          <a:p>
            <a:pPr marL="542925" lvl="1" indent="-271462" algn="l">
              <a:lnSpc>
                <a:spcPts val="3600"/>
              </a:lnSpc>
              <a:buFont typeface="Arial"/>
              <a:buChar char="•"/>
            </a:pPr>
            <a:r>
              <a:rPr lang="en-US" sz="3000" spc="28" dirty="0">
                <a:solidFill>
                  <a:srgbClr val="1F4E79"/>
                </a:solidFill>
                <a:latin typeface="TT Rounds Condensed"/>
              </a:rPr>
              <a:t>Conclusion</a:t>
            </a:r>
          </a:p>
          <a:p>
            <a:pPr marL="542925" lvl="1" indent="-271462" algn="l">
              <a:lnSpc>
                <a:spcPts val="3600"/>
              </a:lnSpc>
              <a:buFont typeface="Arial"/>
              <a:buChar char="•"/>
            </a:pPr>
            <a:r>
              <a:rPr lang="en-US" sz="3000" spc="28" dirty="0">
                <a:solidFill>
                  <a:srgbClr val="1F4E79"/>
                </a:solidFill>
                <a:latin typeface="TT Rounds Condensed"/>
              </a:rPr>
              <a:t>Future work</a:t>
            </a:r>
          </a:p>
          <a:p>
            <a:pPr marL="542925" lvl="1" indent="-271462" algn="l">
              <a:lnSpc>
                <a:spcPts val="3600"/>
              </a:lnSpc>
              <a:buFont typeface="Arial"/>
              <a:buChar char="•"/>
            </a:pPr>
            <a:r>
              <a:rPr lang="en-US" sz="3000" spc="28" dirty="0">
                <a:solidFill>
                  <a:srgbClr val="1F4E79"/>
                </a:solidFill>
                <a:latin typeface="TT Rounds Condensed"/>
              </a:rPr>
              <a:t>References</a:t>
            </a:r>
          </a:p>
        </p:txBody>
      </p:sp>
    </p:spTree>
  </p:cSld>
  <p:clrMapOvr>
    <a:masterClrMapping/>
  </p:clrMapOvr>
  <p:transition>
    <p:cover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9846429" cy="647700"/>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Why need segmentation?</a:t>
            </a:r>
          </a:p>
        </p:txBody>
      </p:sp>
      <p:sp>
        <p:nvSpPr>
          <p:cNvPr id="5" name="TextBox 5"/>
          <p:cNvSpPr txBox="1"/>
          <p:nvPr/>
        </p:nvSpPr>
        <p:spPr>
          <a:xfrm>
            <a:off x="359643" y="1341469"/>
            <a:ext cx="5600795" cy="1609725"/>
          </a:xfrm>
          <a:prstGeom prst="rect">
            <a:avLst/>
          </a:prstGeom>
        </p:spPr>
        <p:txBody>
          <a:bodyPr lIns="0" tIns="0" rIns="0" bIns="0" rtlCol="0" anchor="t">
            <a:spAutoFit/>
          </a:bodyPr>
          <a:lstStyle/>
          <a:p>
            <a:pPr marL="761966" lvl="1" indent="-380983" algn="l">
              <a:lnSpc>
                <a:spcPts val="4235"/>
              </a:lnSpc>
              <a:spcBef>
                <a:spcPct val="0"/>
              </a:spcBef>
              <a:buFont typeface="Arial"/>
              <a:buChar char="•"/>
            </a:pPr>
            <a:r>
              <a:rPr lang="en-US" sz="3529" u="none" strike="noStrike" spc="33" dirty="0">
                <a:solidFill>
                  <a:srgbClr val="000000"/>
                </a:solidFill>
                <a:latin typeface="TT Rounds Condensed"/>
              </a:rPr>
              <a:t>Noise Reduction</a:t>
            </a:r>
          </a:p>
          <a:p>
            <a:pPr marL="761966" lvl="1" indent="-380983" algn="l">
              <a:lnSpc>
                <a:spcPts val="4235"/>
              </a:lnSpc>
              <a:spcBef>
                <a:spcPct val="0"/>
              </a:spcBef>
              <a:buFont typeface="Arial"/>
              <a:buChar char="•"/>
            </a:pPr>
            <a:r>
              <a:rPr lang="en-US" sz="3529" u="none" strike="noStrike" spc="33" dirty="0">
                <a:solidFill>
                  <a:srgbClr val="000000"/>
                </a:solidFill>
                <a:latin typeface="TT Rounds Condensed"/>
              </a:rPr>
              <a:t>Simplify Analysis</a:t>
            </a:r>
          </a:p>
          <a:p>
            <a:pPr marL="761966" lvl="1" indent="-380983" algn="l">
              <a:lnSpc>
                <a:spcPts val="4235"/>
              </a:lnSpc>
              <a:spcBef>
                <a:spcPct val="0"/>
              </a:spcBef>
              <a:buFont typeface="Arial"/>
              <a:buChar char="•"/>
            </a:pPr>
            <a:r>
              <a:rPr lang="en-US" sz="3529" u="none" strike="noStrike" spc="33" dirty="0">
                <a:solidFill>
                  <a:srgbClr val="000000"/>
                </a:solidFill>
                <a:latin typeface="TT Rounds Condensed"/>
              </a:rPr>
              <a:t>Accurate Features</a:t>
            </a:r>
          </a:p>
        </p:txBody>
      </p:sp>
      <p:grpSp>
        <p:nvGrpSpPr>
          <p:cNvPr id="6" name="Group 6"/>
          <p:cNvGrpSpPr/>
          <p:nvPr/>
        </p:nvGrpSpPr>
        <p:grpSpPr>
          <a:xfrm>
            <a:off x="5960438" y="1578152"/>
            <a:ext cx="11162666" cy="7760613"/>
            <a:chOff x="0" y="0"/>
            <a:chExt cx="14883555" cy="10347484"/>
          </a:xfrm>
        </p:grpSpPr>
        <p:sp>
          <p:nvSpPr>
            <p:cNvPr id="7" name="Freeform 7"/>
            <p:cNvSpPr/>
            <p:nvPr/>
          </p:nvSpPr>
          <p:spPr>
            <a:xfrm>
              <a:off x="0" y="0"/>
              <a:ext cx="14883555" cy="5086976"/>
            </a:xfrm>
            <a:custGeom>
              <a:avLst/>
              <a:gdLst/>
              <a:ahLst/>
              <a:cxnLst/>
              <a:rect l="l" t="t" r="r" b="b"/>
              <a:pathLst>
                <a:path w="14883555" h="5086976">
                  <a:moveTo>
                    <a:pt x="0" y="0"/>
                  </a:moveTo>
                  <a:lnTo>
                    <a:pt x="14883555" y="0"/>
                  </a:lnTo>
                  <a:lnTo>
                    <a:pt x="14883555" y="5086976"/>
                  </a:lnTo>
                  <a:lnTo>
                    <a:pt x="0" y="5086976"/>
                  </a:lnTo>
                  <a:lnTo>
                    <a:pt x="0" y="0"/>
                  </a:lnTo>
                  <a:close/>
                </a:path>
              </a:pathLst>
            </a:custGeom>
            <a:blipFill>
              <a:blip r:embed="rId3"/>
              <a:stretch>
                <a:fillRect/>
              </a:stretch>
            </a:blipFill>
          </p:spPr>
          <p:txBody>
            <a:bodyPr/>
            <a:lstStyle/>
            <a:p>
              <a:endParaRPr lang="en-US"/>
            </a:p>
          </p:txBody>
        </p:sp>
        <p:sp>
          <p:nvSpPr>
            <p:cNvPr id="8" name="Freeform 8"/>
            <p:cNvSpPr/>
            <p:nvPr/>
          </p:nvSpPr>
          <p:spPr>
            <a:xfrm>
              <a:off x="0" y="5260508"/>
              <a:ext cx="14883555" cy="5086976"/>
            </a:xfrm>
            <a:custGeom>
              <a:avLst/>
              <a:gdLst/>
              <a:ahLst/>
              <a:cxnLst/>
              <a:rect l="l" t="t" r="r" b="b"/>
              <a:pathLst>
                <a:path w="14883555" h="5086976">
                  <a:moveTo>
                    <a:pt x="0" y="0"/>
                  </a:moveTo>
                  <a:lnTo>
                    <a:pt x="14883555" y="0"/>
                  </a:lnTo>
                  <a:lnTo>
                    <a:pt x="14883555" y="5086976"/>
                  </a:lnTo>
                  <a:lnTo>
                    <a:pt x="0" y="5086976"/>
                  </a:lnTo>
                  <a:lnTo>
                    <a:pt x="0" y="0"/>
                  </a:lnTo>
                  <a:close/>
                </a:path>
              </a:pathLst>
            </a:custGeom>
            <a:blipFill>
              <a:blip r:embed="rId4"/>
              <a:stretch>
                <a:fillRect/>
              </a:stretch>
            </a:blipFill>
          </p:spPr>
          <p:txBody>
            <a:bodyPr/>
            <a:lstStyle/>
            <a:p>
              <a:endParaRPr lang="en-US"/>
            </a:p>
          </p:txBody>
        </p:sp>
      </p:grpSp>
    </p:spTree>
  </p:cSld>
  <p:clrMapOvr>
    <a:masterClrMapping/>
  </p:clrMapOvr>
  <p:transition>
    <p:circl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63441" y="2714912"/>
            <a:ext cx="4306927" cy="2147600"/>
            <a:chOff x="0" y="0"/>
            <a:chExt cx="1046652" cy="521901"/>
          </a:xfrm>
        </p:grpSpPr>
        <p:sp>
          <p:nvSpPr>
            <p:cNvPr id="5" name="Freeform 5"/>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 name="TextBox 6"/>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7" name="Group 7"/>
          <p:cNvGrpSpPr/>
          <p:nvPr/>
        </p:nvGrpSpPr>
        <p:grpSpPr>
          <a:xfrm>
            <a:off x="1152847" y="2504593"/>
            <a:ext cx="2289468" cy="672242"/>
            <a:chOff x="0" y="0"/>
            <a:chExt cx="405394" cy="119033"/>
          </a:xfrm>
        </p:grpSpPr>
        <p:sp>
          <p:nvSpPr>
            <p:cNvPr id="8" name="Freeform 8"/>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9" name="TextBox 9"/>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01</a:t>
              </a:r>
            </a:p>
          </p:txBody>
        </p:sp>
      </p:grpSp>
      <p:grpSp>
        <p:nvGrpSpPr>
          <p:cNvPr id="10" name="Group 10"/>
          <p:cNvGrpSpPr/>
          <p:nvPr/>
        </p:nvGrpSpPr>
        <p:grpSpPr>
          <a:xfrm>
            <a:off x="4754436" y="2714912"/>
            <a:ext cx="4306927" cy="2147600"/>
            <a:chOff x="0" y="0"/>
            <a:chExt cx="1046652" cy="521901"/>
          </a:xfrm>
        </p:grpSpPr>
        <p:sp>
          <p:nvSpPr>
            <p:cNvPr id="11" name="Freeform 11"/>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12" name="TextBox 12"/>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13" name="Group 13"/>
          <p:cNvGrpSpPr/>
          <p:nvPr/>
        </p:nvGrpSpPr>
        <p:grpSpPr>
          <a:xfrm>
            <a:off x="5643842" y="2504593"/>
            <a:ext cx="2289468" cy="672242"/>
            <a:chOff x="0" y="0"/>
            <a:chExt cx="405394" cy="119033"/>
          </a:xfrm>
        </p:grpSpPr>
        <p:sp>
          <p:nvSpPr>
            <p:cNvPr id="14" name="Freeform 14"/>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15" name="TextBox 15"/>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02</a:t>
              </a:r>
            </a:p>
          </p:txBody>
        </p:sp>
      </p:grpSp>
      <p:grpSp>
        <p:nvGrpSpPr>
          <p:cNvPr id="16" name="Group 16"/>
          <p:cNvGrpSpPr/>
          <p:nvPr/>
        </p:nvGrpSpPr>
        <p:grpSpPr>
          <a:xfrm>
            <a:off x="2481649" y="5714955"/>
            <a:ext cx="4306927" cy="2147600"/>
            <a:chOff x="0" y="0"/>
            <a:chExt cx="1046652" cy="521901"/>
          </a:xfrm>
        </p:grpSpPr>
        <p:sp>
          <p:nvSpPr>
            <p:cNvPr id="17" name="Freeform 17"/>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18" name="TextBox 18"/>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19" name="Group 19"/>
          <p:cNvGrpSpPr/>
          <p:nvPr/>
        </p:nvGrpSpPr>
        <p:grpSpPr>
          <a:xfrm>
            <a:off x="3371056" y="5504636"/>
            <a:ext cx="2289468" cy="672242"/>
            <a:chOff x="0" y="0"/>
            <a:chExt cx="405394" cy="119033"/>
          </a:xfrm>
        </p:grpSpPr>
        <p:sp>
          <p:nvSpPr>
            <p:cNvPr id="20" name="Freeform 20"/>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21" name="TextBox 21"/>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03</a:t>
              </a:r>
            </a:p>
          </p:txBody>
        </p:sp>
      </p:grpSp>
      <p:sp>
        <p:nvSpPr>
          <p:cNvPr id="22" name="TextBox 22"/>
          <p:cNvSpPr txBox="1"/>
          <p:nvPr/>
        </p:nvSpPr>
        <p:spPr>
          <a:xfrm>
            <a:off x="1482145" y="1661386"/>
            <a:ext cx="6305934"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PREPROCESSING</a:t>
            </a:r>
          </a:p>
        </p:txBody>
      </p:sp>
      <p:sp>
        <p:nvSpPr>
          <p:cNvPr id="23" name="TextBox 23"/>
          <p:cNvSpPr txBox="1"/>
          <p:nvPr/>
        </p:nvSpPr>
        <p:spPr>
          <a:xfrm>
            <a:off x="5394343" y="3369498"/>
            <a:ext cx="3027113" cy="993740"/>
          </a:xfrm>
          <a:prstGeom prst="rect">
            <a:avLst/>
          </a:prstGeom>
        </p:spPr>
        <p:txBody>
          <a:bodyPr lIns="0" tIns="0" rIns="0" bIns="0" rtlCol="0" anchor="t">
            <a:spAutoFit/>
          </a:bodyPr>
          <a:lstStyle/>
          <a:p>
            <a:pPr algn="ctr">
              <a:lnSpc>
                <a:spcPts val="4026"/>
              </a:lnSpc>
              <a:spcBef>
                <a:spcPct val="0"/>
              </a:spcBef>
            </a:pPr>
            <a:r>
              <a:rPr lang="en-US" sz="2876" spc="28">
                <a:solidFill>
                  <a:srgbClr val="FEFEFE"/>
                </a:solidFill>
                <a:latin typeface="Canva Sans"/>
              </a:rPr>
              <a:t>Data Augmentation</a:t>
            </a:r>
          </a:p>
        </p:txBody>
      </p:sp>
      <p:sp>
        <p:nvSpPr>
          <p:cNvPr id="24" name="TextBox 24"/>
          <p:cNvSpPr txBox="1"/>
          <p:nvPr/>
        </p:nvSpPr>
        <p:spPr>
          <a:xfrm>
            <a:off x="580344" y="3369498"/>
            <a:ext cx="3669053" cy="993740"/>
          </a:xfrm>
          <a:prstGeom prst="rect">
            <a:avLst/>
          </a:prstGeom>
        </p:spPr>
        <p:txBody>
          <a:bodyPr lIns="0" tIns="0" rIns="0" bIns="0" rtlCol="0" anchor="t">
            <a:spAutoFit/>
          </a:bodyPr>
          <a:lstStyle/>
          <a:p>
            <a:pPr algn="ctr">
              <a:lnSpc>
                <a:spcPts val="4026"/>
              </a:lnSpc>
              <a:spcBef>
                <a:spcPct val="0"/>
              </a:spcBef>
            </a:pPr>
            <a:r>
              <a:rPr lang="en-US" sz="2876" spc="28">
                <a:solidFill>
                  <a:srgbClr val="FEFEFE"/>
                </a:solidFill>
                <a:latin typeface="Canva Sans"/>
              </a:rPr>
              <a:t>set the image width and height to 224</a:t>
            </a:r>
          </a:p>
        </p:txBody>
      </p:sp>
      <p:sp>
        <p:nvSpPr>
          <p:cNvPr id="25" name="TextBox 25"/>
          <p:cNvSpPr txBox="1"/>
          <p:nvPr/>
        </p:nvSpPr>
        <p:spPr>
          <a:xfrm>
            <a:off x="3121556" y="6519778"/>
            <a:ext cx="3027113" cy="993740"/>
          </a:xfrm>
          <a:prstGeom prst="rect">
            <a:avLst/>
          </a:prstGeom>
        </p:spPr>
        <p:txBody>
          <a:bodyPr lIns="0" tIns="0" rIns="0" bIns="0" rtlCol="0" anchor="t">
            <a:spAutoFit/>
          </a:bodyPr>
          <a:lstStyle/>
          <a:p>
            <a:pPr algn="ctr">
              <a:lnSpc>
                <a:spcPts val="4026"/>
              </a:lnSpc>
              <a:spcBef>
                <a:spcPct val="0"/>
              </a:spcBef>
            </a:pPr>
            <a:r>
              <a:rPr lang="en-US" sz="2876" spc="28">
                <a:solidFill>
                  <a:srgbClr val="FEFEFE"/>
                </a:solidFill>
                <a:latin typeface="Canva Sans"/>
              </a:rPr>
              <a:t>Make Batch size to 16</a:t>
            </a:r>
          </a:p>
        </p:txBody>
      </p:sp>
      <p:grpSp>
        <p:nvGrpSpPr>
          <p:cNvPr id="26" name="Group 26"/>
          <p:cNvGrpSpPr/>
          <p:nvPr/>
        </p:nvGrpSpPr>
        <p:grpSpPr>
          <a:xfrm>
            <a:off x="10871332" y="2925231"/>
            <a:ext cx="4306927" cy="1958643"/>
            <a:chOff x="0" y="0"/>
            <a:chExt cx="1046652" cy="475981"/>
          </a:xfrm>
        </p:grpSpPr>
        <p:sp>
          <p:nvSpPr>
            <p:cNvPr id="27" name="Freeform 27"/>
            <p:cNvSpPr/>
            <p:nvPr/>
          </p:nvSpPr>
          <p:spPr>
            <a:xfrm>
              <a:off x="0" y="0"/>
              <a:ext cx="1046652" cy="475981"/>
            </a:xfrm>
            <a:custGeom>
              <a:avLst/>
              <a:gdLst/>
              <a:ahLst/>
              <a:cxnLst/>
              <a:rect l="l" t="t" r="r" b="b"/>
              <a:pathLst>
                <a:path w="1046652" h="475981">
                  <a:moveTo>
                    <a:pt x="32356" y="0"/>
                  </a:moveTo>
                  <a:lnTo>
                    <a:pt x="1014296" y="0"/>
                  </a:lnTo>
                  <a:cubicBezTo>
                    <a:pt x="1032166" y="0"/>
                    <a:pt x="1046652" y="14486"/>
                    <a:pt x="1046652" y="32356"/>
                  </a:cubicBezTo>
                  <a:lnTo>
                    <a:pt x="1046652" y="443625"/>
                  </a:lnTo>
                  <a:cubicBezTo>
                    <a:pt x="1046652" y="461495"/>
                    <a:pt x="1032166" y="475981"/>
                    <a:pt x="1014296" y="475981"/>
                  </a:cubicBezTo>
                  <a:lnTo>
                    <a:pt x="32356" y="475981"/>
                  </a:lnTo>
                  <a:cubicBezTo>
                    <a:pt x="23775" y="475981"/>
                    <a:pt x="15545" y="472572"/>
                    <a:pt x="9477" y="466505"/>
                  </a:cubicBezTo>
                  <a:cubicBezTo>
                    <a:pt x="3409" y="460437"/>
                    <a:pt x="0" y="452207"/>
                    <a:pt x="0" y="44362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28" name="TextBox 28"/>
            <p:cNvSpPr txBox="1"/>
            <p:nvPr/>
          </p:nvSpPr>
          <p:spPr>
            <a:xfrm>
              <a:off x="0" y="-57150"/>
              <a:ext cx="1046652" cy="533131"/>
            </a:xfrm>
            <a:prstGeom prst="rect">
              <a:avLst/>
            </a:prstGeom>
          </p:spPr>
          <p:txBody>
            <a:bodyPr lIns="50800" tIns="50800" rIns="50800" bIns="50800" rtlCol="0" anchor="ctr"/>
            <a:lstStyle/>
            <a:p>
              <a:pPr algn="ctr">
                <a:lnSpc>
                  <a:spcPts val="3212"/>
                </a:lnSpc>
              </a:pPr>
              <a:endParaRPr/>
            </a:p>
          </p:txBody>
        </p:sp>
      </p:grpSp>
      <p:grpSp>
        <p:nvGrpSpPr>
          <p:cNvPr id="29" name="Group 29"/>
          <p:cNvGrpSpPr/>
          <p:nvPr/>
        </p:nvGrpSpPr>
        <p:grpSpPr>
          <a:xfrm>
            <a:off x="11760739" y="2714912"/>
            <a:ext cx="2289468" cy="672242"/>
            <a:chOff x="0" y="0"/>
            <a:chExt cx="405394" cy="119033"/>
          </a:xfrm>
        </p:grpSpPr>
        <p:sp>
          <p:nvSpPr>
            <p:cNvPr id="30" name="Freeform 30"/>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31" name="TextBox 31"/>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01</a:t>
              </a:r>
            </a:p>
          </p:txBody>
        </p:sp>
      </p:grpSp>
      <p:grpSp>
        <p:nvGrpSpPr>
          <p:cNvPr id="32" name="Group 32"/>
          <p:cNvGrpSpPr/>
          <p:nvPr/>
        </p:nvGrpSpPr>
        <p:grpSpPr>
          <a:xfrm>
            <a:off x="10871332" y="5755978"/>
            <a:ext cx="4306927" cy="2010094"/>
            <a:chOff x="0" y="0"/>
            <a:chExt cx="1046652" cy="488485"/>
          </a:xfrm>
        </p:grpSpPr>
        <p:sp>
          <p:nvSpPr>
            <p:cNvPr id="33" name="Freeform 33"/>
            <p:cNvSpPr/>
            <p:nvPr/>
          </p:nvSpPr>
          <p:spPr>
            <a:xfrm>
              <a:off x="0" y="0"/>
              <a:ext cx="1046652" cy="488485"/>
            </a:xfrm>
            <a:custGeom>
              <a:avLst/>
              <a:gdLst/>
              <a:ahLst/>
              <a:cxnLst/>
              <a:rect l="l" t="t" r="r" b="b"/>
              <a:pathLst>
                <a:path w="1046652" h="488485">
                  <a:moveTo>
                    <a:pt x="32356" y="0"/>
                  </a:moveTo>
                  <a:lnTo>
                    <a:pt x="1014296" y="0"/>
                  </a:lnTo>
                  <a:cubicBezTo>
                    <a:pt x="1032166" y="0"/>
                    <a:pt x="1046652" y="14486"/>
                    <a:pt x="1046652" y="32356"/>
                  </a:cubicBezTo>
                  <a:lnTo>
                    <a:pt x="1046652" y="456129"/>
                  </a:lnTo>
                  <a:cubicBezTo>
                    <a:pt x="1046652" y="464710"/>
                    <a:pt x="1043243" y="472940"/>
                    <a:pt x="1037175" y="479008"/>
                  </a:cubicBezTo>
                  <a:cubicBezTo>
                    <a:pt x="1031107" y="485076"/>
                    <a:pt x="1022877" y="488485"/>
                    <a:pt x="1014296" y="488485"/>
                  </a:cubicBezTo>
                  <a:lnTo>
                    <a:pt x="32356" y="488485"/>
                  </a:lnTo>
                  <a:cubicBezTo>
                    <a:pt x="23775" y="488485"/>
                    <a:pt x="15545" y="485076"/>
                    <a:pt x="9477" y="479008"/>
                  </a:cubicBezTo>
                  <a:cubicBezTo>
                    <a:pt x="3409" y="472940"/>
                    <a:pt x="0" y="464710"/>
                    <a:pt x="0" y="456129"/>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34" name="TextBox 34"/>
            <p:cNvSpPr txBox="1"/>
            <p:nvPr/>
          </p:nvSpPr>
          <p:spPr>
            <a:xfrm>
              <a:off x="0" y="-57150"/>
              <a:ext cx="1046652" cy="545635"/>
            </a:xfrm>
            <a:prstGeom prst="rect">
              <a:avLst/>
            </a:prstGeom>
          </p:spPr>
          <p:txBody>
            <a:bodyPr lIns="50800" tIns="50800" rIns="50800" bIns="50800" rtlCol="0" anchor="ctr"/>
            <a:lstStyle/>
            <a:p>
              <a:pPr algn="ctr">
                <a:lnSpc>
                  <a:spcPts val="3212"/>
                </a:lnSpc>
              </a:pPr>
              <a:endParaRPr/>
            </a:p>
          </p:txBody>
        </p:sp>
      </p:grpSp>
      <p:grpSp>
        <p:nvGrpSpPr>
          <p:cNvPr id="35" name="Group 35"/>
          <p:cNvGrpSpPr/>
          <p:nvPr/>
        </p:nvGrpSpPr>
        <p:grpSpPr>
          <a:xfrm>
            <a:off x="11760739" y="5545659"/>
            <a:ext cx="2289468" cy="933123"/>
            <a:chOff x="0" y="0"/>
            <a:chExt cx="405394" cy="165227"/>
          </a:xfrm>
        </p:grpSpPr>
        <p:sp>
          <p:nvSpPr>
            <p:cNvPr id="36" name="Freeform 36"/>
            <p:cNvSpPr/>
            <p:nvPr/>
          </p:nvSpPr>
          <p:spPr>
            <a:xfrm>
              <a:off x="0" y="0"/>
              <a:ext cx="405394" cy="165227"/>
            </a:xfrm>
            <a:custGeom>
              <a:avLst/>
              <a:gdLst/>
              <a:ahLst/>
              <a:cxnLst/>
              <a:rect l="l" t="t" r="r" b="b"/>
              <a:pathLst>
                <a:path w="405394" h="165227">
                  <a:moveTo>
                    <a:pt x="47342" y="0"/>
                  </a:moveTo>
                  <a:lnTo>
                    <a:pt x="358053" y="0"/>
                  </a:lnTo>
                  <a:cubicBezTo>
                    <a:pt x="370609" y="0"/>
                    <a:pt x="382650" y="4988"/>
                    <a:pt x="391528" y="13866"/>
                  </a:cubicBezTo>
                  <a:cubicBezTo>
                    <a:pt x="400407" y="22744"/>
                    <a:pt x="405394" y="34786"/>
                    <a:pt x="405394" y="47342"/>
                  </a:cubicBezTo>
                  <a:lnTo>
                    <a:pt x="405394" y="117886"/>
                  </a:lnTo>
                  <a:cubicBezTo>
                    <a:pt x="405394" y="130442"/>
                    <a:pt x="400407" y="142483"/>
                    <a:pt x="391528" y="151361"/>
                  </a:cubicBezTo>
                  <a:cubicBezTo>
                    <a:pt x="382650" y="160240"/>
                    <a:pt x="370609" y="165227"/>
                    <a:pt x="358053" y="165227"/>
                  </a:cubicBezTo>
                  <a:lnTo>
                    <a:pt x="47342" y="165227"/>
                  </a:lnTo>
                  <a:cubicBezTo>
                    <a:pt x="34786" y="165227"/>
                    <a:pt x="22744" y="160240"/>
                    <a:pt x="13866" y="151361"/>
                  </a:cubicBezTo>
                  <a:cubicBezTo>
                    <a:pt x="4988" y="142483"/>
                    <a:pt x="0" y="130442"/>
                    <a:pt x="0" y="117886"/>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37" name="TextBox 37"/>
            <p:cNvSpPr txBox="1"/>
            <p:nvPr/>
          </p:nvSpPr>
          <p:spPr>
            <a:xfrm>
              <a:off x="0" y="-57150"/>
              <a:ext cx="405394" cy="222377"/>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02</a:t>
              </a:r>
            </a:p>
          </p:txBody>
        </p:sp>
      </p:grpSp>
      <p:sp>
        <p:nvSpPr>
          <p:cNvPr id="38" name="TextBox 38"/>
          <p:cNvSpPr txBox="1"/>
          <p:nvPr/>
        </p:nvSpPr>
        <p:spPr>
          <a:xfrm>
            <a:off x="9966781" y="1477500"/>
            <a:ext cx="6116030"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AUGMENTATION</a:t>
            </a:r>
          </a:p>
        </p:txBody>
      </p:sp>
      <p:sp>
        <p:nvSpPr>
          <p:cNvPr id="39" name="TextBox 39"/>
          <p:cNvSpPr txBox="1"/>
          <p:nvPr/>
        </p:nvSpPr>
        <p:spPr>
          <a:xfrm>
            <a:off x="11511239" y="3579817"/>
            <a:ext cx="3027113" cy="488915"/>
          </a:xfrm>
          <a:prstGeom prst="rect">
            <a:avLst/>
          </a:prstGeom>
        </p:spPr>
        <p:txBody>
          <a:bodyPr lIns="0" tIns="0" rIns="0" bIns="0" rtlCol="0" anchor="t">
            <a:spAutoFit/>
          </a:bodyPr>
          <a:lstStyle/>
          <a:p>
            <a:pPr algn="ctr">
              <a:lnSpc>
                <a:spcPts val="4026"/>
              </a:lnSpc>
              <a:spcBef>
                <a:spcPct val="0"/>
              </a:spcBef>
            </a:pPr>
            <a:r>
              <a:rPr lang="en-US" sz="2876" spc="28">
                <a:solidFill>
                  <a:srgbClr val="FEFEFE"/>
                </a:solidFill>
                <a:latin typeface="Canva Sans"/>
              </a:rPr>
              <a:t>Rotation</a:t>
            </a:r>
          </a:p>
        </p:txBody>
      </p:sp>
      <p:sp>
        <p:nvSpPr>
          <p:cNvPr id="40" name="TextBox 40"/>
          <p:cNvSpPr txBox="1"/>
          <p:nvPr/>
        </p:nvSpPr>
        <p:spPr>
          <a:xfrm>
            <a:off x="11511239" y="6410563"/>
            <a:ext cx="3027113" cy="488915"/>
          </a:xfrm>
          <a:prstGeom prst="rect">
            <a:avLst/>
          </a:prstGeom>
        </p:spPr>
        <p:txBody>
          <a:bodyPr lIns="0" tIns="0" rIns="0" bIns="0" rtlCol="0" anchor="t">
            <a:spAutoFit/>
          </a:bodyPr>
          <a:lstStyle/>
          <a:p>
            <a:pPr algn="ctr">
              <a:lnSpc>
                <a:spcPts val="4026"/>
              </a:lnSpc>
              <a:spcBef>
                <a:spcPct val="0"/>
              </a:spcBef>
            </a:pPr>
            <a:r>
              <a:rPr lang="en-US" sz="2876" spc="28">
                <a:solidFill>
                  <a:srgbClr val="FEFEFE"/>
                </a:solidFill>
                <a:latin typeface="Canva Sans"/>
              </a:rPr>
              <a:t>Flipping</a:t>
            </a:r>
          </a:p>
        </p:txBody>
      </p:sp>
      <p:sp>
        <p:nvSpPr>
          <p:cNvPr id="41" name="TextBox 41"/>
          <p:cNvSpPr txBox="1"/>
          <p:nvPr/>
        </p:nvSpPr>
        <p:spPr>
          <a:xfrm>
            <a:off x="359643" y="528589"/>
            <a:ext cx="11986084" cy="647700"/>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Methodologies and Techniques for Segmentation</a:t>
            </a: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3350610" y="1256329"/>
            <a:ext cx="10790880" cy="8268782"/>
          </a:xfrm>
          <a:custGeom>
            <a:avLst/>
            <a:gdLst/>
            <a:ahLst/>
            <a:cxnLst/>
            <a:rect l="l" t="t" r="r" b="b"/>
            <a:pathLst>
              <a:path w="10790880" h="8268782">
                <a:moveTo>
                  <a:pt x="0" y="0"/>
                </a:moveTo>
                <a:lnTo>
                  <a:pt x="10790880" y="0"/>
                </a:lnTo>
                <a:lnTo>
                  <a:pt x="10790880" y="8268782"/>
                </a:lnTo>
                <a:lnTo>
                  <a:pt x="0" y="8268782"/>
                </a:lnTo>
                <a:lnTo>
                  <a:pt x="0" y="0"/>
                </a:lnTo>
                <a:close/>
              </a:path>
            </a:pathLst>
          </a:custGeom>
          <a:blipFill>
            <a:blip r:embed="rId3"/>
            <a:stretch>
              <a:fillRect r="-3525"/>
            </a:stretch>
          </a:blipFill>
        </p:spPr>
        <p:txBody>
          <a:bodyPr/>
          <a:lstStyle/>
          <a:p>
            <a:endParaRPr lang="en-US"/>
          </a:p>
        </p:txBody>
      </p:sp>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Skin Localization Model Architecture</a:t>
            </a: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3750094" y="1875628"/>
          <a:ext cx="11226893" cy="6535744"/>
        </p:xfrm>
        <a:graphic>
          <a:graphicData uri="http://schemas.openxmlformats.org/drawingml/2006/table">
            <a:tbl>
              <a:tblPr/>
              <a:tblGrid>
                <a:gridCol w="1466924">
                  <a:extLst>
                    <a:ext uri="{9D8B030D-6E8A-4147-A177-3AD203B41FA5}">
                      <a16:colId xmlns:a16="http://schemas.microsoft.com/office/drawing/2014/main" val="20000"/>
                    </a:ext>
                  </a:extLst>
                </a:gridCol>
                <a:gridCol w="2090109">
                  <a:extLst>
                    <a:ext uri="{9D8B030D-6E8A-4147-A177-3AD203B41FA5}">
                      <a16:colId xmlns:a16="http://schemas.microsoft.com/office/drawing/2014/main" val="20001"/>
                    </a:ext>
                  </a:extLst>
                </a:gridCol>
                <a:gridCol w="1811650">
                  <a:extLst>
                    <a:ext uri="{9D8B030D-6E8A-4147-A177-3AD203B41FA5}">
                      <a16:colId xmlns:a16="http://schemas.microsoft.com/office/drawing/2014/main" val="20002"/>
                    </a:ext>
                  </a:extLst>
                </a:gridCol>
                <a:gridCol w="1778516">
                  <a:extLst>
                    <a:ext uri="{9D8B030D-6E8A-4147-A177-3AD203B41FA5}">
                      <a16:colId xmlns:a16="http://schemas.microsoft.com/office/drawing/2014/main" val="20003"/>
                    </a:ext>
                  </a:extLst>
                </a:gridCol>
                <a:gridCol w="2474325">
                  <a:extLst>
                    <a:ext uri="{9D8B030D-6E8A-4147-A177-3AD203B41FA5}">
                      <a16:colId xmlns:a16="http://schemas.microsoft.com/office/drawing/2014/main" val="20004"/>
                    </a:ext>
                  </a:extLst>
                </a:gridCol>
                <a:gridCol w="1605369">
                  <a:extLst>
                    <a:ext uri="{9D8B030D-6E8A-4147-A177-3AD203B41FA5}">
                      <a16:colId xmlns:a16="http://schemas.microsoft.com/office/drawing/2014/main" val="20005"/>
                    </a:ext>
                  </a:extLst>
                </a:gridCol>
              </a:tblGrid>
              <a:tr h="1064848">
                <a:tc gridSpan="6">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6788">
                <a:tc>
                  <a:txBody>
                    <a:bodyPr/>
                    <a:lstStyle/>
                    <a:p>
                      <a:pPr algn="ctr">
                        <a:lnSpc>
                          <a:spcPts val="3359"/>
                        </a:lnSpc>
                        <a:defRPr/>
                      </a:pPr>
                      <a:r>
                        <a:rPr lang="en-US" sz="2400">
                          <a:solidFill>
                            <a:srgbClr val="000000"/>
                          </a:solidFill>
                          <a:latin typeface="Arimo Bold"/>
                        </a:rPr>
                        <a:t>Model Name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Accuracy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Precision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Recall</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Dice Coefficient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iou</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4848">
                <a:tc>
                  <a:txBody>
                    <a:bodyPr/>
                    <a:lstStyle/>
                    <a:p>
                      <a:pPr algn="ctr">
                        <a:lnSpc>
                          <a:spcPts val="3359"/>
                        </a:lnSpc>
                        <a:defRPr/>
                      </a:pPr>
                      <a:r>
                        <a:rPr lang="en-US" sz="2400">
                          <a:solidFill>
                            <a:srgbClr val="000000"/>
                          </a:solidFill>
                          <a:latin typeface="Arimo Bold"/>
                        </a:rPr>
                        <a:t>U-NET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96.68</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95.39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94.24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93.58</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97.09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7624">
                <a:tc gridSpan="6">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359"/>
                        </a:lnSpc>
                        <a:defRPr/>
                      </a:pPr>
                      <a:r>
                        <a:rPr lang="en-US" sz="2400">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36788">
                <a:tc>
                  <a:txBody>
                    <a:bodyPr/>
                    <a:lstStyle/>
                    <a:p>
                      <a:pPr algn="ctr">
                        <a:lnSpc>
                          <a:spcPts val="3359"/>
                        </a:lnSpc>
                        <a:defRPr/>
                      </a:pPr>
                      <a:r>
                        <a:rPr lang="en-US" sz="2400">
                          <a:solidFill>
                            <a:srgbClr val="000000"/>
                          </a:solidFill>
                          <a:latin typeface="Arimo Bold"/>
                        </a:rPr>
                        <a:t>Model Name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Accuracy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Precision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Recall</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Dice Coefficient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iou</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4848">
                <a:tc>
                  <a:txBody>
                    <a:bodyPr/>
                    <a:lstStyle/>
                    <a:p>
                      <a:pPr algn="ctr">
                        <a:lnSpc>
                          <a:spcPts val="3359"/>
                        </a:lnSpc>
                        <a:defRPr/>
                      </a:pPr>
                      <a:r>
                        <a:rPr lang="en-US" sz="2400">
                          <a:solidFill>
                            <a:srgbClr val="000000"/>
                          </a:solidFill>
                          <a:latin typeface="Arimo Bold"/>
                        </a:rPr>
                        <a:t>U-NET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96.14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93.44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94.09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92.55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359"/>
                        </a:lnSpc>
                        <a:defRPr/>
                      </a:pPr>
                      <a:r>
                        <a:rPr lang="en-US" sz="2400">
                          <a:solidFill>
                            <a:srgbClr val="000000"/>
                          </a:solidFill>
                          <a:latin typeface="Arimo Bold"/>
                        </a:rPr>
                        <a:t>96.43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359643" y="538114"/>
            <a:ext cx="15566157" cy="641201"/>
          </a:xfrm>
          <a:prstGeom prst="rect">
            <a:avLst/>
          </a:prstGeom>
        </p:spPr>
        <p:txBody>
          <a:bodyPr wrap="square"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and Testing Metrics for Our U-Net Model</a:t>
            </a: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13683423"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History of performance over the epochs</a:t>
            </a:r>
          </a:p>
        </p:txBody>
      </p:sp>
      <p:grpSp>
        <p:nvGrpSpPr>
          <p:cNvPr id="5" name="Group 5"/>
          <p:cNvGrpSpPr/>
          <p:nvPr/>
        </p:nvGrpSpPr>
        <p:grpSpPr>
          <a:xfrm>
            <a:off x="633726" y="1256329"/>
            <a:ext cx="17158111" cy="4178390"/>
            <a:chOff x="0" y="0"/>
            <a:chExt cx="22877481" cy="5571187"/>
          </a:xfrm>
        </p:grpSpPr>
        <p:sp>
          <p:nvSpPr>
            <p:cNvPr id="6" name="Freeform 6"/>
            <p:cNvSpPr/>
            <p:nvPr/>
          </p:nvSpPr>
          <p:spPr>
            <a:xfrm>
              <a:off x="0" y="0"/>
              <a:ext cx="15234315" cy="5571187"/>
            </a:xfrm>
            <a:custGeom>
              <a:avLst/>
              <a:gdLst/>
              <a:ahLst/>
              <a:cxnLst/>
              <a:rect l="l" t="t" r="r" b="b"/>
              <a:pathLst>
                <a:path w="15234315" h="5571187">
                  <a:moveTo>
                    <a:pt x="0" y="0"/>
                  </a:moveTo>
                  <a:lnTo>
                    <a:pt x="15234315" y="0"/>
                  </a:lnTo>
                  <a:lnTo>
                    <a:pt x="15234315" y="5571187"/>
                  </a:lnTo>
                  <a:lnTo>
                    <a:pt x="0" y="5571187"/>
                  </a:lnTo>
                  <a:lnTo>
                    <a:pt x="0" y="0"/>
                  </a:lnTo>
                  <a:close/>
                </a:path>
              </a:pathLst>
            </a:custGeom>
            <a:blipFill>
              <a:blip r:embed="rId3"/>
              <a:stretch>
                <a:fillRect/>
              </a:stretch>
            </a:blipFill>
          </p:spPr>
          <p:txBody>
            <a:bodyPr/>
            <a:lstStyle/>
            <a:p>
              <a:endParaRPr lang="en-US"/>
            </a:p>
          </p:txBody>
        </p:sp>
        <p:sp>
          <p:nvSpPr>
            <p:cNvPr id="7" name="Freeform 7"/>
            <p:cNvSpPr/>
            <p:nvPr/>
          </p:nvSpPr>
          <p:spPr>
            <a:xfrm>
              <a:off x="15234315" y="0"/>
              <a:ext cx="7643166" cy="5571187"/>
            </a:xfrm>
            <a:custGeom>
              <a:avLst/>
              <a:gdLst/>
              <a:ahLst/>
              <a:cxnLst/>
              <a:rect l="l" t="t" r="r" b="b"/>
              <a:pathLst>
                <a:path w="7643166" h="5571187">
                  <a:moveTo>
                    <a:pt x="0" y="0"/>
                  </a:moveTo>
                  <a:lnTo>
                    <a:pt x="7643166" y="0"/>
                  </a:lnTo>
                  <a:lnTo>
                    <a:pt x="7643166" y="5571187"/>
                  </a:lnTo>
                  <a:lnTo>
                    <a:pt x="0" y="5571187"/>
                  </a:lnTo>
                  <a:lnTo>
                    <a:pt x="0" y="0"/>
                  </a:lnTo>
                  <a:close/>
                </a:path>
              </a:pathLst>
            </a:custGeom>
            <a:blipFill>
              <a:blip r:embed="rId4"/>
              <a:stretch>
                <a:fillRect l="-99822"/>
              </a:stretch>
            </a:blipFill>
          </p:spPr>
          <p:txBody>
            <a:bodyPr/>
            <a:lstStyle/>
            <a:p>
              <a:endParaRPr lang="en-US"/>
            </a:p>
          </p:txBody>
        </p:sp>
      </p:grpSp>
      <p:grpSp>
        <p:nvGrpSpPr>
          <p:cNvPr id="8" name="Group 8"/>
          <p:cNvGrpSpPr/>
          <p:nvPr/>
        </p:nvGrpSpPr>
        <p:grpSpPr>
          <a:xfrm>
            <a:off x="263441" y="5143500"/>
            <a:ext cx="17791837" cy="4332129"/>
            <a:chOff x="0" y="0"/>
            <a:chExt cx="23722449" cy="5776172"/>
          </a:xfrm>
        </p:grpSpPr>
        <p:sp>
          <p:nvSpPr>
            <p:cNvPr id="9" name="Freeform 9"/>
            <p:cNvSpPr/>
            <p:nvPr/>
          </p:nvSpPr>
          <p:spPr>
            <a:xfrm>
              <a:off x="7887772" y="0"/>
              <a:ext cx="15834677" cy="5776172"/>
            </a:xfrm>
            <a:custGeom>
              <a:avLst/>
              <a:gdLst/>
              <a:ahLst/>
              <a:cxnLst/>
              <a:rect l="l" t="t" r="r" b="b"/>
              <a:pathLst>
                <a:path w="15834677" h="5776172">
                  <a:moveTo>
                    <a:pt x="0" y="0"/>
                  </a:moveTo>
                  <a:lnTo>
                    <a:pt x="15834677" y="0"/>
                  </a:lnTo>
                  <a:lnTo>
                    <a:pt x="15834677" y="5776172"/>
                  </a:lnTo>
                  <a:lnTo>
                    <a:pt x="0" y="5776172"/>
                  </a:lnTo>
                  <a:lnTo>
                    <a:pt x="0" y="0"/>
                  </a:lnTo>
                  <a:close/>
                </a:path>
              </a:pathLst>
            </a:custGeom>
            <a:blipFill>
              <a:blip r:embed="rId5"/>
              <a:stretch>
                <a:fillRect/>
              </a:stretch>
            </a:blipFill>
          </p:spPr>
          <p:txBody>
            <a:bodyPr/>
            <a:lstStyle/>
            <a:p>
              <a:endParaRPr lang="en-US"/>
            </a:p>
          </p:txBody>
        </p:sp>
        <p:sp>
          <p:nvSpPr>
            <p:cNvPr id="10" name="Freeform 10"/>
            <p:cNvSpPr/>
            <p:nvPr/>
          </p:nvSpPr>
          <p:spPr>
            <a:xfrm>
              <a:off x="0" y="0"/>
              <a:ext cx="7920852" cy="5776172"/>
            </a:xfrm>
            <a:custGeom>
              <a:avLst/>
              <a:gdLst/>
              <a:ahLst/>
              <a:cxnLst/>
              <a:rect l="l" t="t" r="r" b="b"/>
              <a:pathLst>
                <a:path w="7920852" h="5776172">
                  <a:moveTo>
                    <a:pt x="0" y="0"/>
                  </a:moveTo>
                  <a:lnTo>
                    <a:pt x="7920852" y="0"/>
                  </a:lnTo>
                  <a:lnTo>
                    <a:pt x="7920852" y="5776172"/>
                  </a:lnTo>
                  <a:lnTo>
                    <a:pt x="0" y="5776172"/>
                  </a:lnTo>
                  <a:lnTo>
                    <a:pt x="0" y="0"/>
                  </a:lnTo>
                  <a:close/>
                </a:path>
              </a:pathLst>
            </a:custGeom>
            <a:blipFill>
              <a:blip r:embed="rId4"/>
              <a:stretch>
                <a:fillRect r="-99911"/>
              </a:stretch>
            </a:blipFill>
          </p:spPr>
          <p:txBody>
            <a:bodyPr/>
            <a:lstStyle/>
            <a:p>
              <a:endParaRPr lang="en-US"/>
            </a:p>
          </p:txBody>
        </p:sp>
      </p:gr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2860462" y="1256329"/>
            <a:ext cx="12567077" cy="8459282"/>
            <a:chOff x="0" y="0"/>
            <a:chExt cx="16756102" cy="11279043"/>
          </a:xfrm>
        </p:grpSpPr>
        <p:sp>
          <p:nvSpPr>
            <p:cNvPr id="5" name="Freeform 5"/>
            <p:cNvSpPr/>
            <p:nvPr/>
          </p:nvSpPr>
          <p:spPr>
            <a:xfrm>
              <a:off x="0" y="0"/>
              <a:ext cx="16756102" cy="5533651"/>
            </a:xfrm>
            <a:custGeom>
              <a:avLst/>
              <a:gdLst/>
              <a:ahLst/>
              <a:cxnLst/>
              <a:rect l="l" t="t" r="r" b="b"/>
              <a:pathLst>
                <a:path w="16756102" h="5533651">
                  <a:moveTo>
                    <a:pt x="0" y="0"/>
                  </a:moveTo>
                  <a:lnTo>
                    <a:pt x="16756102" y="0"/>
                  </a:lnTo>
                  <a:lnTo>
                    <a:pt x="16756102" y="5533651"/>
                  </a:lnTo>
                  <a:lnTo>
                    <a:pt x="0" y="5533651"/>
                  </a:lnTo>
                  <a:lnTo>
                    <a:pt x="0" y="0"/>
                  </a:lnTo>
                  <a:close/>
                </a:path>
              </a:pathLst>
            </a:custGeom>
            <a:blipFill>
              <a:blip r:embed="rId3"/>
              <a:stretch>
                <a:fillRect/>
              </a:stretch>
            </a:blipFill>
          </p:spPr>
          <p:txBody>
            <a:bodyPr/>
            <a:lstStyle/>
            <a:p>
              <a:endParaRPr lang="en-US"/>
            </a:p>
          </p:txBody>
        </p:sp>
        <p:sp>
          <p:nvSpPr>
            <p:cNvPr id="6" name="Freeform 6"/>
            <p:cNvSpPr/>
            <p:nvPr/>
          </p:nvSpPr>
          <p:spPr>
            <a:xfrm>
              <a:off x="0" y="5745392"/>
              <a:ext cx="16756102" cy="5533651"/>
            </a:xfrm>
            <a:custGeom>
              <a:avLst/>
              <a:gdLst/>
              <a:ahLst/>
              <a:cxnLst/>
              <a:rect l="l" t="t" r="r" b="b"/>
              <a:pathLst>
                <a:path w="16756102" h="5533651">
                  <a:moveTo>
                    <a:pt x="0" y="0"/>
                  </a:moveTo>
                  <a:lnTo>
                    <a:pt x="16756102" y="0"/>
                  </a:lnTo>
                  <a:lnTo>
                    <a:pt x="16756102" y="5533651"/>
                  </a:lnTo>
                  <a:lnTo>
                    <a:pt x="0" y="5533651"/>
                  </a:lnTo>
                  <a:lnTo>
                    <a:pt x="0" y="0"/>
                  </a:lnTo>
                  <a:close/>
                </a:path>
              </a:pathLst>
            </a:custGeom>
            <a:blipFill>
              <a:blip r:embed="rId4"/>
              <a:stretch>
                <a:fillRect/>
              </a:stretch>
            </a:blipFill>
          </p:spPr>
          <p:txBody>
            <a:bodyPr/>
            <a:lstStyle/>
            <a:p>
              <a:endParaRPr lang="en-US"/>
            </a:p>
          </p:txBody>
        </p:sp>
      </p:grpSp>
      <p:sp>
        <p:nvSpPr>
          <p:cNvPr id="7" name="TextBox 7"/>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Some of our predictions</a:t>
            </a: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574430" y="5110947"/>
            <a:ext cx="17139140" cy="2670176"/>
          </a:xfrm>
          <a:prstGeom prst="rect">
            <a:avLst/>
          </a:prstGeom>
        </p:spPr>
        <p:txBody>
          <a:bodyPr lIns="0" tIns="0" rIns="0" bIns="0" rtlCol="0" anchor="t">
            <a:spAutoFit/>
          </a:bodyPr>
          <a:lstStyle/>
          <a:p>
            <a:pPr algn="ctr">
              <a:lnSpc>
                <a:spcPts val="20000"/>
              </a:lnSpc>
              <a:spcBef>
                <a:spcPct val="0"/>
              </a:spcBef>
            </a:pPr>
            <a:r>
              <a:rPr lang="en-US" sz="20000">
                <a:solidFill>
                  <a:srgbClr val="000000"/>
                </a:solidFill>
                <a:latin typeface="Bukhari Script Bold"/>
              </a:rPr>
              <a:t>Classification</a:t>
            </a:r>
          </a:p>
        </p:txBody>
      </p:sp>
      <p:sp>
        <p:nvSpPr>
          <p:cNvPr id="5" name="TextBox 5"/>
          <p:cNvSpPr txBox="1"/>
          <p:nvPr/>
        </p:nvSpPr>
        <p:spPr>
          <a:xfrm>
            <a:off x="2824046" y="2656257"/>
            <a:ext cx="11977959"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Skin</a:t>
            </a:r>
          </a:p>
        </p:txBody>
      </p:sp>
    </p:spTree>
  </p:cSld>
  <p:clrMapOvr>
    <a:masterClrMapping/>
  </p:clrMapOvr>
  <p:transition spd="slow">
    <p:circl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11986084" cy="647700"/>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Methodologies and Techniques for Classification</a:t>
            </a:r>
          </a:p>
        </p:txBody>
      </p:sp>
      <p:sp>
        <p:nvSpPr>
          <p:cNvPr id="5" name="TextBox 5"/>
          <p:cNvSpPr txBox="1"/>
          <p:nvPr/>
        </p:nvSpPr>
        <p:spPr>
          <a:xfrm>
            <a:off x="1028700" y="1668519"/>
            <a:ext cx="6124132"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PREPROCESSING</a:t>
            </a:r>
          </a:p>
        </p:txBody>
      </p:sp>
      <p:grpSp>
        <p:nvGrpSpPr>
          <p:cNvPr id="6" name="Group 6"/>
          <p:cNvGrpSpPr/>
          <p:nvPr/>
        </p:nvGrpSpPr>
        <p:grpSpPr>
          <a:xfrm>
            <a:off x="4758086" y="2544819"/>
            <a:ext cx="3627461" cy="1985931"/>
            <a:chOff x="0" y="0"/>
            <a:chExt cx="4836615" cy="2647908"/>
          </a:xfrm>
        </p:grpSpPr>
        <p:grpSp>
          <p:nvGrpSpPr>
            <p:cNvPr id="7" name="Group 7"/>
            <p:cNvGrpSpPr/>
            <p:nvPr/>
          </p:nvGrpSpPr>
          <p:grpSpPr>
            <a:xfrm>
              <a:off x="0" y="236185"/>
              <a:ext cx="4836615" cy="2411723"/>
              <a:chOff x="0" y="0"/>
              <a:chExt cx="1046652" cy="521901"/>
            </a:xfrm>
          </p:grpSpPr>
          <p:sp>
            <p:nvSpPr>
              <p:cNvPr id="8" name="Freeform 8"/>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9" name="TextBox 9"/>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10" name="Group 10"/>
            <p:cNvGrpSpPr/>
            <p:nvPr/>
          </p:nvGrpSpPr>
          <p:grpSpPr>
            <a:xfrm>
              <a:off x="998790" y="0"/>
              <a:ext cx="2571038" cy="754917"/>
              <a:chOff x="0" y="0"/>
              <a:chExt cx="405394" cy="119033"/>
            </a:xfrm>
          </p:grpSpPr>
          <p:sp>
            <p:nvSpPr>
              <p:cNvPr id="11" name="Freeform 11"/>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12" name="TextBox 12"/>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02</a:t>
                </a:r>
              </a:p>
            </p:txBody>
          </p:sp>
        </p:grpSp>
        <p:sp>
          <p:nvSpPr>
            <p:cNvPr id="13" name="TextBox 13"/>
            <p:cNvSpPr txBox="1"/>
            <p:nvPr/>
          </p:nvSpPr>
          <p:spPr>
            <a:xfrm>
              <a:off x="718606" y="997353"/>
              <a:ext cx="3399403"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Data Augmentation</a:t>
              </a:r>
            </a:p>
          </p:txBody>
        </p:sp>
      </p:grpSp>
      <p:grpSp>
        <p:nvGrpSpPr>
          <p:cNvPr id="14" name="Group 14"/>
          <p:cNvGrpSpPr/>
          <p:nvPr/>
        </p:nvGrpSpPr>
        <p:grpSpPr>
          <a:xfrm>
            <a:off x="1028700" y="2544819"/>
            <a:ext cx="3627461" cy="1985931"/>
            <a:chOff x="0" y="0"/>
            <a:chExt cx="4836615" cy="2647908"/>
          </a:xfrm>
        </p:grpSpPr>
        <p:grpSp>
          <p:nvGrpSpPr>
            <p:cNvPr id="15" name="Group 15"/>
            <p:cNvGrpSpPr/>
            <p:nvPr/>
          </p:nvGrpSpPr>
          <p:grpSpPr>
            <a:xfrm>
              <a:off x="0" y="236185"/>
              <a:ext cx="4836615" cy="2411723"/>
              <a:chOff x="0" y="0"/>
              <a:chExt cx="1046652" cy="521901"/>
            </a:xfrm>
          </p:grpSpPr>
          <p:sp>
            <p:nvSpPr>
              <p:cNvPr id="16" name="Freeform 16"/>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17" name="TextBox 17"/>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18" name="Group 18"/>
            <p:cNvGrpSpPr/>
            <p:nvPr/>
          </p:nvGrpSpPr>
          <p:grpSpPr>
            <a:xfrm>
              <a:off x="998790" y="0"/>
              <a:ext cx="2571038" cy="754917"/>
              <a:chOff x="0" y="0"/>
              <a:chExt cx="405394" cy="119033"/>
            </a:xfrm>
          </p:grpSpPr>
          <p:sp>
            <p:nvSpPr>
              <p:cNvPr id="19" name="Freeform 19"/>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20" name="TextBox 20"/>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01</a:t>
                </a:r>
              </a:p>
            </p:txBody>
          </p:sp>
        </p:grpSp>
        <p:sp>
          <p:nvSpPr>
            <p:cNvPr id="21" name="TextBox 21"/>
            <p:cNvSpPr txBox="1"/>
            <p:nvPr/>
          </p:nvSpPr>
          <p:spPr>
            <a:xfrm>
              <a:off x="355878" y="997353"/>
              <a:ext cx="4120292"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set the image width and height to 28</a:t>
              </a:r>
            </a:p>
          </p:txBody>
        </p:sp>
      </p:grpSp>
      <p:grpSp>
        <p:nvGrpSpPr>
          <p:cNvPr id="22" name="Group 22"/>
          <p:cNvGrpSpPr/>
          <p:nvPr/>
        </p:nvGrpSpPr>
        <p:grpSpPr>
          <a:xfrm>
            <a:off x="4758086" y="5873775"/>
            <a:ext cx="3627461" cy="1985931"/>
            <a:chOff x="0" y="0"/>
            <a:chExt cx="4836615" cy="2647908"/>
          </a:xfrm>
        </p:grpSpPr>
        <p:grpSp>
          <p:nvGrpSpPr>
            <p:cNvPr id="23" name="Group 23"/>
            <p:cNvGrpSpPr/>
            <p:nvPr/>
          </p:nvGrpSpPr>
          <p:grpSpPr>
            <a:xfrm>
              <a:off x="0" y="236185"/>
              <a:ext cx="4836615" cy="2411723"/>
              <a:chOff x="0" y="0"/>
              <a:chExt cx="1046652" cy="521901"/>
            </a:xfrm>
          </p:grpSpPr>
          <p:sp>
            <p:nvSpPr>
              <p:cNvPr id="24" name="Freeform 24"/>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25" name="TextBox 25"/>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26" name="Group 26"/>
            <p:cNvGrpSpPr/>
            <p:nvPr/>
          </p:nvGrpSpPr>
          <p:grpSpPr>
            <a:xfrm>
              <a:off x="998790" y="0"/>
              <a:ext cx="2571038" cy="754917"/>
              <a:chOff x="0" y="0"/>
              <a:chExt cx="405394" cy="119033"/>
            </a:xfrm>
          </p:grpSpPr>
          <p:sp>
            <p:nvSpPr>
              <p:cNvPr id="27" name="Freeform 27"/>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28" name="TextBox 28"/>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04</a:t>
                </a:r>
              </a:p>
            </p:txBody>
          </p:sp>
        </p:grpSp>
        <p:sp>
          <p:nvSpPr>
            <p:cNvPr id="29" name="TextBox 29"/>
            <p:cNvSpPr txBox="1"/>
            <p:nvPr/>
          </p:nvSpPr>
          <p:spPr>
            <a:xfrm>
              <a:off x="718606" y="854953"/>
              <a:ext cx="3399403" cy="1656788"/>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normalize the data to be from 1 and 0</a:t>
              </a:r>
            </a:p>
          </p:txBody>
        </p:sp>
      </p:grpSp>
      <p:grpSp>
        <p:nvGrpSpPr>
          <p:cNvPr id="30" name="Group 30"/>
          <p:cNvGrpSpPr/>
          <p:nvPr/>
        </p:nvGrpSpPr>
        <p:grpSpPr>
          <a:xfrm>
            <a:off x="1028700" y="5873775"/>
            <a:ext cx="3627461" cy="1985931"/>
            <a:chOff x="0" y="0"/>
            <a:chExt cx="4836615" cy="2647908"/>
          </a:xfrm>
        </p:grpSpPr>
        <p:grpSp>
          <p:nvGrpSpPr>
            <p:cNvPr id="31" name="Group 31"/>
            <p:cNvGrpSpPr/>
            <p:nvPr/>
          </p:nvGrpSpPr>
          <p:grpSpPr>
            <a:xfrm>
              <a:off x="0" y="236185"/>
              <a:ext cx="4836615" cy="2411723"/>
              <a:chOff x="0" y="0"/>
              <a:chExt cx="1046652" cy="521901"/>
            </a:xfrm>
          </p:grpSpPr>
          <p:sp>
            <p:nvSpPr>
              <p:cNvPr id="32" name="Freeform 32"/>
              <p:cNvSpPr/>
              <p:nvPr/>
            </p:nvSpPr>
            <p:spPr>
              <a:xfrm>
                <a:off x="0" y="0"/>
                <a:ext cx="1046652" cy="521901"/>
              </a:xfrm>
              <a:custGeom>
                <a:avLst/>
                <a:gdLst/>
                <a:ahLst/>
                <a:cxnLst/>
                <a:rect l="l" t="t" r="r" b="b"/>
                <a:pathLst>
                  <a:path w="1046652" h="521901">
                    <a:moveTo>
                      <a:pt x="38417" y="0"/>
                    </a:moveTo>
                    <a:lnTo>
                      <a:pt x="1008235" y="0"/>
                    </a:lnTo>
                    <a:cubicBezTo>
                      <a:pt x="1018424" y="0"/>
                      <a:pt x="1028195" y="4047"/>
                      <a:pt x="1035400" y="11252"/>
                    </a:cubicBezTo>
                    <a:cubicBezTo>
                      <a:pt x="1042604" y="18456"/>
                      <a:pt x="1046652" y="28228"/>
                      <a:pt x="1046652" y="38417"/>
                    </a:cubicBezTo>
                    <a:lnTo>
                      <a:pt x="1046652" y="483485"/>
                    </a:lnTo>
                    <a:cubicBezTo>
                      <a:pt x="1046652" y="493673"/>
                      <a:pt x="1042604" y="503445"/>
                      <a:pt x="1035400" y="510649"/>
                    </a:cubicBezTo>
                    <a:cubicBezTo>
                      <a:pt x="1028195" y="517854"/>
                      <a:pt x="1018424" y="521901"/>
                      <a:pt x="1008235" y="521901"/>
                    </a:cubicBezTo>
                    <a:lnTo>
                      <a:pt x="38417" y="521901"/>
                    </a:lnTo>
                    <a:cubicBezTo>
                      <a:pt x="28228" y="521901"/>
                      <a:pt x="18456" y="517854"/>
                      <a:pt x="11252" y="510649"/>
                    </a:cubicBezTo>
                    <a:cubicBezTo>
                      <a:pt x="4047" y="503445"/>
                      <a:pt x="0" y="493673"/>
                      <a:pt x="0" y="483485"/>
                    </a:cubicBezTo>
                    <a:lnTo>
                      <a:pt x="0" y="38417"/>
                    </a:lnTo>
                    <a:cubicBezTo>
                      <a:pt x="0" y="28228"/>
                      <a:pt x="4047" y="18456"/>
                      <a:pt x="11252" y="11252"/>
                    </a:cubicBezTo>
                    <a:cubicBezTo>
                      <a:pt x="18456" y="4047"/>
                      <a:pt x="28228" y="0"/>
                      <a:pt x="38417"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33" name="TextBox 33"/>
              <p:cNvSpPr txBox="1"/>
              <p:nvPr/>
            </p:nvSpPr>
            <p:spPr>
              <a:xfrm>
                <a:off x="0" y="-57150"/>
                <a:ext cx="1046652" cy="579051"/>
              </a:xfrm>
              <a:prstGeom prst="rect">
                <a:avLst/>
              </a:prstGeom>
            </p:spPr>
            <p:txBody>
              <a:bodyPr lIns="42786" tIns="42786" rIns="42786" bIns="42786" rtlCol="0" anchor="ctr"/>
              <a:lstStyle/>
              <a:p>
                <a:pPr algn="ctr">
                  <a:lnSpc>
                    <a:spcPts val="3212"/>
                  </a:lnSpc>
                </a:pPr>
                <a:endParaRPr/>
              </a:p>
            </p:txBody>
          </p:sp>
        </p:grpSp>
        <p:grpSp>
          <p:nvGrpSpPr>
            <p:cNvPr id="34" name="Group 34"/>
            <p:cNvGrpSpPr/>
            <p:nvPr/>
          </p:nvGrpSpPr>
          <p:grpSpPr>
            <a:xfrm>
              <a:off x="998790" y="0"/>
              <a:ext cx="2571038" cy="754917"/>
              <a:chOff x="0" y="0"/>
              <a:chExt cx="405394" cy="119033"/>
            </a:xfrm>
          </p:grpSpPr>
          <p:sp>
            <p:nvSpPr>
              <p:cNvPr id="35" name="Freeform 35"/>
              <p:cNvSpPr/>
              <p:nvPr/>
            </p:nvSpPr>
            <p:spPr>
              <a:xfrm>
                <a:off x="0" y="0"/>
                <a:ext cx="405394" cy="119033"/>
              </a:xfrm>
              <a:custGeom>
                <a:avLst/>
                <a:gdLst/>
                <a:ahLst/>
                <a:cxnLst/>
                <a:rect l="l" t="t" r="r" b="b"/>
                <a:pathLst>
                  <a:path w="405394" h="119033">
                    <a:moveTo>
                      <a:pt x="56209" y="0"/>
                    </a:moveTo>
                    <a:lnTo>
                      <a:pt x="349185" y="0"/>
                    </a:lnTo>
                    <a:cubicBezTo>
                      <a:pt x="364093" y="0"/>
                      <a:pt x="378390" y="5922"/>
                      <a:pt x="388931" y="16463"/>
                    </a:cubicBezTo>
                    <a:cubicBezTo>
                      <a:pt x="399472" y="27005"/>
                      <a:pt x="405394" y="41302"/>
                      <a:pt x="405394" y="56209"/>
                    </a:cubicBezTo>
                    <a:lnTo>
                      <a:pt x="405394" y="62824"/>
                    </a:lnTo>
                    <a:cubicBezTo>
                      <a:pt x="405394" y="77732"/>
                      <a:pt x="399472" y="92029"/>
                      <a:pt x="388931" y="102570"/>
                    </a:cubicBezTo>
                    <a:cubicBezTo>
                      <a:pt x="378390" y="113111"/>
                      <a:pt x="364093" y="119033"/>
                      <a:pt x="349185" y="119033"/>
                    </a:cubicBezTo>
                    <a:lnTo>
                      <a:pt x="56209" y="119033"/>
                    </a:lnTo>
                    <a:cubicBezTo>
                      <a:pt x="41302" y="119033"/>
                      <a:pt x="27005" y="113111"/>
                      <a:pt x="16463" y="102570"/>
                    </a:cubicBezTo>
                    <a:cubicBezTo>
                      <a:pt x="5922" y="92029"/>
                      <a:pt x="0" y="77732"/>
                      <a:pt x="0" y="62824"/>
                    </a:cubicBezTo>
                    <a:lnTo>
                      <a:pt x="0" y="56209"/>
                    </a:lnTo>
                    <a:cubicBezTo>
                      <a:pt x="0" y="41302"/>
                      <a:pt x="5922" y="27005"/>
                      <a:pt x="16463" y="16463"/>
                    </a:cubicBezTo>
                    <a:cubicBezTo>
                      <a:pt x="27005" y="5922"/>
                      <a:pt x="41302" y="0"/>
                      <a:pt x="56209"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36" name="TextBox 36"/>
              <p:cNvSpPr txBox="1"/>
              <p:nvPr/>
            </p:nvSpPr>
            <p:spPr>
              <a:xfrm>
                <a:off x="0" y="-57150"/>
                <a:ext cx="405394" cy="176183"/>
              </a:xfrm>
              <a:prstGeom prst="rect">
                <a:avLst/>
              </a:prstGeom>
            </p:spPr>
            <p:txBody>
              <a:bodyPr lIns="42786" tIns="42786" rIns="42786" bIns="42786" rtlCol="0" anchor="ctr"/>
              <a:lstStyle/>
              <a:p>
                <a:pPr algn="ctr">
                  <a:lnSpc>
                    <a:spcPts val="3212"/>
                  </a:lnSpc>
                </a:pPr>
                <a:r>
                  <a:rPr lang="en-US" sz="2294" spc="22">
                    <a:solidFill>
                      <a:srgbClr val="FEFEFE"/>
                    </a:solidFill>
                    <a:latin typeface="TT Rounds Condensed Bold"/>
                  </a:rPr>
                  <a:t>03</a:t>
                </a:r>
              </a:p>
            </p:txBody>
          </p:sp>
        </p:grpSp>
        <p:sp>
          <p:nvSpPr>
            <p:cNvPr id="37" name="TextBox 37"/>
            <p:cNvSpPr txBox="1"/>
            <p:nvPr/>
          </p:nvSpPr>
          <p:spPr>
            <a:xfrm>
              <a:off x="718606" y="1166067"/>
              <a:ext cx="3399403" cy="1089877"/>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Make Batch size to 64</a:t>
              </a:r>
            </a:p>
          </p:txBody>
        </p:sp>
      </p:grpSp>
      <p:sp>
        <p:nvSpPr>
          <p:cNvPr id="38" name="TextBox 38"/>
          <p:cNvSpPr txBox="1"/>
          <p:nvPr/>
        </p:nvSpPr>
        <p:spPr>
          <a:xfrm>
            <a:off x="10804708" y="1668519"/>
            <a:ext cx="5988165" cy="571500"/>
          </a:xfrm>
          <a:prstGeom prst="rect">
            <a:avLst/>
          </a:prstGeom>
        </p:spPr>
        <p:txBody>
          <a:bodyPr lIns="0" tIns="0" rIns="0" bIns="0" rtlCol="0" anchor="t">
            <a:spAutoFit/>
          </a:bodyPr>
          <a:lstStyle/>
          <a:p>
            <a:pPr marL="0" lvl="0" indent="0" algn="l">
              <a:lnSpc>
                <a:spcPts val="3900"/>
              </a:lnSpc>
              <a:spcBef>
                <a:spcPct val="0"/>
              </a:spcBef>
            </a:pPr>
            <a:r>
              <a:rPr lang="en-US" sz="5000" u="none" strike="noStrike">
                <a:solidFill>
                  <a:srgbClr val="000000"/>
                </a:solidFill>
                <a:latin typeface="TT Rounds Condensed"/>
              </a:rPr>
              <a:t>DATA AUGMENTATION</a:t>
            </a:r>
          </a:p>
        </p:txBody>
      </p:sp>
      <p:grpSp>
        <p:nvGrpSpPr>
          <p:cNvPr id="39" name="Group 39"/>
          <p:cNvGrpSpPr/>
          <p:nvPr/>
        </p:nvGrpSpPr>
        <p:grpSpPr>
          <a:xfrm>
            <a:off x="13627860" y="2566788"/>
            <a:ext cx="3627461" cy="1985931"/>
            <a:chOff x="0" y="0"/>
            <a:chExt cx="4836615" cy="2647908"/>
          </a:xfrm>
        </p:grpSpPr>
        <p:grpSp>
          <p:nvGrpSpPr>
            <p:cNvPr id="40" name="Group 40"/>
            <p:cNvGrpSpPr/>
            <p:nvPr/>
          </p:nvGrpSpPr>
          <p:grpSpPr>
            <a:xfrm>
              <a:off x="0" y="236185"/>
              <a:ext cx="4836615" cy="2411723"/>
              <a:chOff x="0" y="0"/>
              <a:chExt cx="1046652" cy="521901"/>
            </a:xfrm>
          </p:grpSpPr>
          <p:sp>
            <p:nvSpPr>
              <p:cNvPr id="41" name="Freeform 41"/>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42" name="TextBox 42"/>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43" name="Group 43"/>
            <p:cNvGrpSpPr/>
            <p:nvPr/>
          </p:nvGrpSpPr>
          <p:grpSpPr>
            <a:xfrm>
              <a:off x="998790" y="0"/>
              <a:ext cx="2571038" cy="754917"/>
              <a:chOff x="0" y="0"/>
              <a:chExt cx="405394" cy="119033"/>
            </a:xfrm>
          </p:grpSpPr>
          <p:sp>
            <p:nvSpPr>
              <p:cNvPr id="44" name="Freeform 44"/>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45" name="TextBox 45"/>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02</a:t>
                </a:r>
              </a:p>
            </p:txBody>
          </p:sp>
        </p:grpSp>
        <p:sp>
          <p:nvSpPr>
            <p:cNvPr id="46" name="TextBox 46"/>
            <p:cNvSpPr txBox="1"/>
            <p:nvPr/>
          </p:nvSpPr>
          <p:spPr>
            <a:xfrm>
              <a:off x="718606" y="997353"/>
              <a:ext cx="3399403" cy="522966"/>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Rotation</a:t>
              </a:r>
            </a:p>
          </p:txBody>
        </p:sp>
      </p:grpSp>
      <p:grpSp>
        <p:nvGrpSpPr>
          <p:cNvPr id="47" name="Group 47"/>
          <p:cNvGrpSpPr/>
          <p:nvPr/>
        </p:nvGrpSpPr>
        <p:grpSpPr>
          <a:xfrm>
            <a:off x="9895624" y="2544819"/>
            <a:ext cx="3627461" cy="1985931"/>
            <a:chOff x="0" y="0"/>
            <a:chExt cx="4836615" cy="2647908"/>
          </a:xfrm>
        </p:grpSpPr>
        <p:grpSp>
          <p:nvGrpSpPr>
            <p:cNvPr id="48" name="Group 48"/>
            <p:cNvGrpSpPr/>
            <p:nvPr/>
          </p:nvGrpSpPr>
          <p:grpSpPr>
            <a:xfrm>
              <a:off x="0" y="236185"/>
              <a:ext cx="4836615" cy="2411723"/>
              <a:chOff x="0" y="0"/>
              <a:chExt cx="1046652" cy="521901"/>
            </a:xfrm>
          </p:grpSpPr>
          <p:sp>
            <p:nvSpPr>
              <p:cNvPr id="49" name="Freeform 49"/>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0" name="TextBox 50"/>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51" name="Group 51"/>
            <p:cNvGrpSpPr/>
            <p:nvPr/>
          </p:nvGrpSpPr>
          <p:grpSpPr>
            <a:xfrm>
              <a:off x="998790" y="0"/>
              <a:ext cx="2571038" cy="754917"/>
              <a:chOff x="0" y="0"/>
              <a:chExt cx="405394" cy="119033"/>
            </a:xfrm>
          </p:grpSpPr>
          <p:sp>
            <p:nvSpPr>
              <p:cNvPr id="52" name="Freeform 52"/>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3" name="TextBox 53"/>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01</a:t>
                </a:r>
              </a:p>
            </p:txBody>
          </p:sp>
        </p:grpSp>
        <p:sp>
          <p:nvSpPr>
            <p:cNvPr id="54" name="TextBox 54"/>
            <p:cNvSpPr txBox="1"/>
            <p:nvPr/>
          </p:nvSpPr>
          <p:spPr>
            <a:xfrm>
              <a:off x="716323" y="985642"/>
              <a:ext cx="3399403" cy="522966"/>
            </a:xfrm>
            <a:prstGeom prst="rect">
              <a:avLst/>
            </a:prstGeom>
          </p:spPr>
          <p:txBody>
            <a:bodyPr lIns="0" tIns="0" rIns="0" bIns="0" rtlCol="0" anchor="t">
              <a:spAutoFit/>
            </a:bodyPr>
            <a:lstStyle/>
            <a:p>
              <a:pPr algn="ctr">
                <a:lnSpc>
                  <a:spcPts val="3391"/>
                </a:lnSpc>
                <a:spcBef>
                  <a:spcPct val="0"/>
                </a:spcBef>
              </a:pPr>
              <a:r>
                <a:rPr lang="en-US" sz="2422" spc="24">
                  <a:solidFill>
                    <a:srgbClr val="FEFEFE"/>
                  </a:solidFill>
                  <a:latin typeface="Canva Sans"/>
                </a:rPr>
                <a:t>rescaling</a:t>
              </a:r>
            </a:p>
          </p:txBody>
        </p:sp>
      </p:grpSp>
      <p:grpSp>
        <p:nvGrpSpPr>
          <p:cNvPr id="55" name="Group 55"/>
          <p:cNvGrpSpPr/>
          <p:nvPr/>
        </p:nvGrpSpPr>
        <p:grpSpPr>
          <a:xfrm>
            <a:off x="13627860" y="4828944"/>
            <a:ext cx="3631440" cy="1988109"/>
            <a:chOff x="0" y="0"/>
            <a:chExt cx="4841920" cy="2650813"/>
          </a:xfrm>
        </p:grpSpPr>
        <p:grpSp>
          <p:nvGrpSpPr>
            <p:cNvPr id="56" name="Group 56"/>
            <p:cNvGrpSpPr/>
            <p:nvPr/>
          </p:nvGrpSpPr>
          <p:grpSpPr>
            <a:xfrm>
              <a:off x="0" y="236444"/>
              <a:ext cx="4841920" cy="2414368"/>
              <a:chOff x="0" y="0"/>
              <a:chExt cx="1046652" cy="521901"/>
            </a:xfrm>
          </p:grpSpPr>
          <p:sp>
            <p:nvSpPr>
              <p:cNvPr id="57" name="Freeform 57"/>
              <p:cNvSpPr/>
              <p:nvPr/>
            </p:nvSpPr>
            <p:spPr>
              <a:xfrm>
                <a:off x="0" y="0"/>
                <a:ext cx="1046652" cy="521901"/>
              </a:xfrm>
              <a:custGeom>
                <a:avLst/>
                <a:gdLst/>
                <a:ahLst/>
                <a:cxnLst/>
                <a:rect l="l" t="t" r="r" b="b"/>
                <a:pathLst>
                  <a:path w="1046652" h="521901">
                    <a:moveTo>
                      <a:pt x="38374" y="0"/>
                    </a:moveTo>
                    <a:lnTo>
                      <a:pt x="1008277" y="0"/>
                    </a:lnTo>
                    <a:cubicBezTo>
                      <a:pt x="1029471" y="0"/>
                      <a:pt x="1046652" y="17181"/>
                      <a:pt x="1046652" y="38374"/>
                    </a:cubicBezTo>
                    <a:lnTo>
                      <a:pt x="1046652" y="483527"/>
                    </a:lnTo>
                    <a:cubicBezTo>
                      <a:pt x="1046652" y="493704"/>
                      <a:pt x="1042609" y="503465"/>
                      <a:pt x="1035412" y="510662"/>
                    </a:cubicBezTo>
                    <a:cubicBezTo>
                      <a:pt x="1028216" y="517858"/>
                      <a:pt x="1018455" y="521901"/>
                      <a:pt x="1008277" y="521901"/>
                    </a:cubicBezTo>
                    <a:lnTo>
                      <a:pt x="38374" y="521901"/>
                    </a:lnTo>
                    <a:cubicBezTo>
                      <a:pt x="28197" y="521901"/>
                      <a:pt x="18436" y="517858"/>
                      <a:pt x="11240" y="510662"/>
                    </a:cubicBezTo>
                    <a:cubicBezTo>
                      <a:pt x="4043" y="503465"/>
                      <a:pt x="0" y="493704"/>
                      <a:pt x="0" y="483527"/>
                    </a:cubicBezTo>
                    <a:lnTo>
                      <a:pt x="0" y="38374"/>
                    </a:lnTo>
                    <a:cubicBezTo>
                      <a:pt x="0" y="28197"/>
                      <a:pt x="4043" y="18436"/>
                      <a:pt x="11240" y="11240"/>
                    </a:cubicBezTo>
                    <a:cubicBezTo>
                      <a:pt x="18436" y="4043"/>
                      <a:pt x="28197" y="0"/>
                      <a:pt x="38374"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58" name="TextBox 58"/>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59" name="Group 59"/>
            <p:cNvGrpSpPr/>
            <p:nvPr/>
          </p:nvGrpSpPr>
          <p:grpSpPr>
            <a:xfrm>
              <a:off x="999886" y="0"/>
              <a:ext cx="2573858" cy="755745"/>
              <a:chOff x="0" y="0"/>
              <a:chExt cx="405394" cy="119033"/>
            </a:xfrm>
          </p:grpSpPr>
          <p:sp>
            <p:nvSpPr>
              <p:cNvPr id="60" name="Freeform 60"/>
              <p:cNvSpPr/>
              <p:nvPr/>
            </p:nvSpPr>
            <p:spPr>
              <a:xfrm>
                <a:off x="0" y="0"/>
                <a:ext cx="405394" cy="119033"/>
              </a:xfrm>
              <a:custGeom>
                <a:avLst/>
                <a:gdLst/>
                <a:ahLst/>
                <a:cxnLst/>
                <a:rect l="l" t="t" r="r" b="b"/>
                <a:pathLst>
                  <a:path w="405394" h="119033">
                    <a:moveTo>
                      <a:pt x="56148" y="0"/>
                    </a:moveTo>
                    <a:lnTo>
                      <a:pt x="349247" y="0"/>
                    </a:lnTo>
                    <a:cubicBezTo>
                      <a:pt x="380256" y="0"/>
                      <a:pt x="405394" y="25138"/>
                      <a:pt x="405394" y="56148"/>
                    </a:cubicBezTo>
                    <a:lnTo>
                      <a:pt x="405394" y="62886"/>
                    </a:lnTo>
                    <a:cubicBezTo>
                      <a:pt x="405394" y="93895"/>
                      <a:pt x="380256" y="119033"/>
                      <a:pt x="349247" y="119033"/>
                    </a:cubicBezTo>
                    <a:lnTo>
                      <a:pt x="56148" y="119033"/>
                    </a:lnTo>
                    <a:cubicBezTo>
                      <a:pt x="41256" y="119033"/>
                      <a:pt x="26975" y="113118"/>
                      <a:pt x="16445" y="102588"/>
                    </a:cubicBezTo>
                    <a:cubicBezTo>
                      <a:pt x="5916" y="92058"/>
                      <a:pt x="0" y="77777"/>
                      <a:pt x="0" y="62886"/>
                    </a:cubicBezTo>
                    <a:lnTo>
                      <a:pt x="0" y="56148"/>
                    </a:lnTo>
                    <a:cubicBezTo>
                      <a:pt x="0" y="25138"/>
                      <a:pt x="25138" y="0"/>
                      <a:pt x="56148"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1" name="TextBox 61"/>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04</a:t>
                </a:r>
              </a:p>
            </p:txBody>
          </p:sp>
        </p:grpSp>
        <p:sp>
          <p:nvSpPr>
            <p:cNvPr id="62" name="TextBox 62"/>
            <p:cNvSpPr txBox="1"/>
            <p:nvPr/>
          </p:nvSpPr>
          <p:spPr>
            <a:xfrm>
              <a:off x="719394" y="998489"/>
              <a:ext cx="3403131" cy="523498"/>
            </a:xfrm>
            <a:prstGeom prst="rect">
              <a:avLst/>
            </a:prstGeom>
          </p:spPr>
          <p:txBody>
            <a:bodyPr lIns="0" tIns="0" rIns="0" bIns="0" rtlCol="0" anchor="t">
              <a:spAutoFit/>
            </a:bodyPr>
            <a:lstStyle/>
            <a:p>
              <a:pPr algn="ctr">
                <a:lnSpc>
                  <a:spcPts val="3395"/>
                </a:lnSpc>
                <a:spcBef>
                  <a:spcPct val="0"/>
                </a:spcBef>
              </a:pPr>
              <a:r>
                <a:rPr lang="en-US" sz="2425" spc="24">
                  <a:solidFill>
                    <a:srgbClr val="FEFEFE"/>
                  </a:solidFill>
                  <a:latin typeface="Canva Sans"/>
                </a:rPr>
                <a:t>Shearing</a:t>
              </a:r>
            </a:p>
          </p:txBody>
        </p:sp>
      </p:grpSp>
      <p:grpSp>
        <p:nvGrpSpPr>
          <p:cNvPr id="63" name="Group 63"/>
          <p:cNvGrpSpPr/>
          <p:nvPr/>
        </p:nvGrpSpPr>
        <p:grpSpPr>
          <a:xfrm>
            <a:off x="9890797" y="4806975"/>
            <a:ext cx="3632288" cy="1988574"/>
            <a:chOff x="0" y="0"/>
            <a:chExt cx="4843050" cy="2651432"/>
          </a:xfrm>
        </p:grpSpPr>
        <p:grpSp>
          <p:nvGrpSpPr>
            <p:cNvPr id="64" name="Group 64"/>
            <p:cNvGrpSpPr/>
            <p:nvPr/>
          </p:nvGrpSpPr>
          <p:grpSpPr>
            <a:xfrm>
              <a:off x="0" y="236499"/>
              <a:ext cx="4843050" cy="2414932"/>
              <a:chOff x="0" y="0"/>
              <a:chExt cx="1046652" cy="521901"/>
            </a:xfrm>
          </p:grpSpPr>
          <p:sp>
            <p:nvSpPr>
              <p:cNvPr id="65" name="Freeform 65"/>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6" name="TextBox 66"/>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67" name="Group 67"/>
            <p:cNvGrpSpPr/>
            <p:nvPr/>
          </p:nvGrpSpPr>
          <p:grpSpPr>
            <a:xfrm>
              <a:off x="1000119" y="0"/>
              <a:ext cx="2574459" cy="755922"/>
              <a:chOff x="0" y="0"/>
              <a:chExt cx="405394" cy="119033"/>
            </a:xfrm>
          </p:grpSpPr>
          <p:sp>
            <p:nvSpPr>
              <p:cNvPr id="68" name="Freeform 68"/>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69" name="TextBox 69"/>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03</a:t>
                </a:r>
              </a:p>
            </p:txBody>
          </p:sp>
        </p:grpSp>
        <p:sp>
          <p:nvSpPr>
            <p:cNvPr id="70" name="TextBox 70"/>
            <p:cNvSpPr txBox="1"/>
            <p:nvPr/>
          </p:nvSpPr>
          <p:spPr>
            <a:xfrm>
              <a:off x="717276" y="987004"/>
              <a:ext cx="3403926" cy="523611"/>
            </a:xfrm>
            <a:prstGeom prst="rect">
              <a:avLst/>
            </a:prstGeom>
          </p:spPr>
          <p:txBody>
            <a:bodyPr lIns="0" tIns="0" rIns="0" bIns="0" rtlCol="0" anchor="t">
              <a:spAutoFit/>
            </a:bodyPr>
            <a:lstStyle/>
            <a:p>
              <a:pPr algn="ctr">
                <a:lnSpc>
                  <a:spcPts val="3396"/>
                </a:lnSpc>
                <a:spcBef>
                  <a:spcPct val="0"/>
                </a:spcBef>
              </a:pPr>
              <a:r>
                <a:rPr lang="en-US" sz="2425" spc="24">
                  <a:solidFill>
                    <a:srgbClr val="FEFEFE"/>
                  </a:solidFill>
                  <a:latin typeface="Canva Sans"/>
                </a:rPr>
                <a:t>Shifting</a:t>
              </a:r>
            </a:p>
          </p:txBody>
        </p:sp>
      </p:grpSp>
      <p:grpSp>
        <p:nvGrpSpPr>
          <p:cNvPr id="71" name="Group 71"/>
          <p:cNvGrpSpPr/>
          <p:nvPr/>
        </p:nvGrpSpPr>
        <p:grpSpPr>
          <a:xfrm>
            <a:off x="11706941" y="7074228"/>
            <a:ext cx="3632288" cy="1988574"/>
            <a:chOff x="0" y="0"/>
            <a:chExt cx="4843050" cy="2651432"/>
          </a:xfrm>
        </p:grpSpPr>
        <p:grpSp>
          <p:nvGrpSpPr>
            <p:cNvPr id="72" name="Group 72"/>
            <p:cNvGrpSpPr/>
            <p:nvPr/>
          </p:nvGrpSpPr>
          <p:grpSpPr>
            <a:xfrm>
              <a:off x="0" y="236499"/>
              <a:ext cx="4843050" cy="2414932"/>
              <a:chOff x="0" y="0"/>
              <a:chExt cx="1046652" cy="521901"/>
            </a:xfrm>
          </p:grpSpPr>
          <p:sp>
            <p:nvSpPr>
              <p:cNvPr id="73" name="Freeform 73"/>
              <p:cNvSpPr/>
              <p:nvPr/>
            </p:nvSpPr>
            <p:spPr>
              <a:xfrm>
                <a:off x="0" y="0"/>
                <a:ext cx="1046652" cy="521901"/>
              </a:xfrm>
              <a:custGeom>
                <a:avLst/>
                <a:gdLst/>
                <a:ahLst/>
                <a:cxnLst/>
                <a:rect l="l" t="t" r="r" b="b"/>
                <a:pathLst>
                  <a:path w="1046652" h="521901">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74" name="TextBox 74"/>
              <p:cNvSpPr txBox="1"/>
              <p:nvPr/>
            </p:nvSpPr>
            <p:spPr>
              <a:xfrm>
                <a:off x="0" y="-57150"/>
                <a:ext cx="1046652" cy="579051"/>
              </a:xfrm>
              <a:prstGeom prst="rect">
                <a:avLst/>
              </a:prstGeom>
            </p:spPr>
            <p:txBody>
              <a:bodyPr lIns="50800" tIns="50800" rIns="50800" bIns="50800" rtlCol="0" anchor="ctr"/>
              <a:lstStyle/>
              <a:p>
                <a:pPr algn="ctr">
                  <a:lnSpc>
                    <a:spcPts val="3212"/>
                  </a:lnSpc>
                </a:pPr>
                <a:endParaRPr/>
              </a:p>
            </p:txBody>
          </p:sp>
        </p:grpSp>
        <p:grpSp>
          <p:nvGrpSpPr>
            <p:cNvPr id="75" name="Group 75"/>
            <p:cNvGrpSpPr/>
            <p:nvPr/>
          </p:nvGrpSpPr>
          <p:grpSpPr>
            <a:xfrm>
              <a:off x="1000119" y="0"/>
              <a:ext cx="2574459" cy="755922"/>
              <a:chOff x="0" y="0"/>
              <a:chExt cx="405394" cy="119033"/>
            </a:xfrm>
          </p:grpSpPr>
          <p:sp>
            <p:nvSpPr>
              <p:cNvPr id="76" name="Freeform 76"/>
              <p:cNvSpPr/>
              <p:nvPr/>
            </p:nvSpPr>
            <p:spPr>
              <a:xfrm>
                <a:off x="0" y="0"/>
                <a:ext cx="405394" cy="119033"/>
              </a:xfrm>
              <a:custGeom>
                <a:avLst/>
                <a:gdLst/>
                <a:ahLst/>
                <a:cxnLst/>
                <a:rect l="l" t="t" r="r" b="b"/>
                <a:pathLst>
                  <a:path w="405394" h="119033">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1">
                <a:gsLst>
                  <a:gs pos="0">
                    <a:srgbClr val="12285E">
                      <a:alpha val="100000"/>
                    </a:srgbClr>
                  </a:gs>
                  <a:gs pos="100000">
                    <a:srgbClr val="14973A">
                      <a:alpha val="100000"/>
                    </a:srgbClr>
                  </a:gs>
                </a:gsLst>
                <a:lin ang="2700000"/>
              </a:gradFill>
              <a:ln cap="sq">
                <a:noFill/>
                <a:prstDash val="solid"/>
                <a:miter/>
              </a:ln>
            </p:spPr>
            <p:txBody>
              <a:bodyPr/>
              <a:lstStyle/>
              <a:p>
                <a:endParaRPr lang="en-US"/>
              </a:p>
            </p:txBody>
          </p:sp>
          <p:sp>
            <p:nvSpPr>
              <p:cNvPr id="77" name="TextBox 77"/>
              <p:cNvSpPr txBox="1"/>
              <p:nvPr/>
            </p:nvSpPr>
            <p:spPr>
              <a:xfrm>
                <a:off x="0" y="-57150"/>
                <a:ext cx="405394" cy="176183"/>
              </a:xfrm>
              <a:prstGeom prst="rect">
                <a:avLst/>
              </a:prstGeom>
            </p:spPr>
            <p:txBody>
              <a:bodyPr lIns="50800" tIns="50800" rIns="50800" bIns="50800" rtlCol="0" anchor="ctr"/>
              <a:lstStyle/>
              <a:p>
                <a:pPr algn="ctr">
                  <a:lnSpc>
                    <a:spcPts val="3212"/>
                  </a:lnSpc>
                </a:pPr>
                <a:r>
                  <a:rPr lang="en-US" sz="2294" spc="22">
                    <a:solidFill>
                      <a:srgbClr val="FEFEFE"/>
                    </a:solidFill>
                    <a:latin typeface="TT Rounds Condensed Bold"/>
                  </a:rPr>
                  <a:t>05</a:t>
                </a:r>
              </a:p>
            </p:txBody>
          </p:sp>
        </p:grpSp>
        <p:sp>
          <p:nvSpPr>
            <p:cNvPr id="78" name="TextBox 78"/>
            <p:cNvSpPr txBox="1"/>
            <p:nvPr/>
          </p:nvSpPr>
          <p:spPr>
            <a:xfrm>
              <a:off x="719562" y="998731"/>
              <a:ext cx="3403926" cy="523611"/>
            </a:xfrm>
            <a:prstGeom prst="rect">
              <a:avLst/>
            </a:prstGeom>
          </p:spPr>
          <p:txBody>
            <a:bodyPr lIns="0" tIns="0" rIns="0" bIns="0" rtlCol="0" anchor="t">
              <a:spAutoFit/>
            </a:bodyPr>
            <a:lstStyle/>
            <a:p>
              <a:pPr algn="ctr">
                <a:lnSpc>
                  <a:spcPts val="3396"/>
                </a:lnSpc>
                <a:spcBef>
                  <a:spcPct val="0"/>
                </a:spcBef>
              </a:pPr>
              <a:r>
                <a:rPr lang="en-US" sz="2425" spc="24">
                  <a:solidFill>
                    <a:srgbClr val="FEFEFE"/>
                  </a:solidFill>
                  <a:latin typeface="Canva Sans"/>
                </a:rPr>
                <a:t>Flipping</a:t>
              </a:r>
            </a:p>
          </p:txBody>
        </p:sp>
      </p:grpSp>
    </p:spTree>
  </p:cSld>
  <p:clrMapOvr>
    <a:masterClrMapping/>
  </p:clrMapOvr>
  <p:transition>
    <p:circl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Skin Classification Model Architecture</a:t>
            </a:r>
          </a:p>
        </p:txBody>
      </p:sp>
      <p:sp>
        <p:nvSpPr>
          <p:cNvPr id="5" name="Freeform 5"/>
          <p:cNvSpPr/>
          <p:nvPr/>
        </p:nvSpPr>
        <p:spPr>
          <a:xfrm>
            <a:off x="674034" y="1256329"/>
            <a:ext cx="16939931" cy="8231375"/>
          </a:xfrm>
          <a:custGeom>
            <a:avLst/>
            <a:gdLst/>
            <a:ahLst/>
            <a:cxnLst/>
            <a:rect l="l" t="t" r="r" b="b"/>
            <a:pathLst>
              <a:path w="16939931" h="8231375">
                <a:moveTo>
                  <a:pt x="0" y="0"/>
                </a:moveTo>
                <a:lnTo>
                  <a:pt x="16939932" y="0"/>
                </a:lnTo>
                <a:lnTo>
                  <a:pt x="16939932" y="8231375"/>
                </a:lnTo>
                <a:lnTo>
                  <a:pt x="0" y="8231375"/>
                </a:lnTo>
                <a:lnTo>
                  <a:pt x="0" y="0"/>
                </a:lnTo>
                <a:close/>
              </a:path>
            </a:pathLst>
          </a:custGeom>
          <a:blipFill>
            <a:blip r:embed="rId3"/>
            <a:stretch>
              <a:fillRect/>
            </a:stretch>
          </a:blipFill>
        </p:spPr>
        <p:txBody>
          <a:bodyPr/>
          <a:lstStyle/>
          <a:p>
            <a:endParaRPr lang="en-US"/>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240465" y="1500188"/>
          <a:ext cx="8903536" cy="7261708"/>
        </p:xfrm>
        <a:graphic>
          <a:graphicData uri="http://schemas.openxmlformats.org/drawingml/2006/table">
            <a:tbl>
              <a:tblPr/>
              <a:tblGrid>
                <a:gridCol w="2225884">
                  <a:extLst>
                    <a:ext uri="{9D8B030D-6E8A-4147-A177-3AD203B41FA5}">
                      <a16:colId xmlns:a16="http://schemas.microsoft.com/office/drawing/2014/main" val="20000"/>
                    </a:ext>
                  </a:extLst>
                </a:gridCol>
                <a:gridCol w="2225884">
                  <a:extLst>
                    <a:ext uri="{9D8B030D-6E8A-4147-A177-3AD203B41FA5}">
                      <a16:colId xmlns:a16="http://schemas.microsoft.com/office/drawing/2014/main" val="20001"/>
                    </a:ext>
                  </a:extLst>
                </a:gridCol>
                <a:gridCol w="2225884">
                  <a:extLst>
                    <a:ext uri="{9D8B030D-6E8A-4147-A177-3AD203B41FA5}">
                      <a16:colId xmlns:a16="http://schemas.microsoft.com/office/drawing/2014/main" val="20002"/>
                    </a:ext>
                  </a:extLst>
                </a:gridCol>
                <a:gridCol w="2225884">
                  <a:extLst>
                    <a:ext uri="{9D8B030D-6E8A-4147-A177-3AD203B41FA5}">
                      <a16:colId xmlns:a16="http://schemas.microsoft.com/office/drawing/2014/main" val="20003"/>
                    </a:ext>
                  </a:extLst>
                </a:gridCol>
              </a:tblGrid>
              <a:tr h="713478">
                <a:tc gridSpan="4">
                  <a:txBody>
                    <a:bodyPr/>
                    <a:lstStyle/>
                    <a:p>
                      <a:pPr algn="ctr">
                        <a:lnSpc>
                          <a:spcPts val="3220"/>
                        </a:lnSpc>
                        <a:defRPr/>
                      </a:pPr>
                      <a:r>
                        <a:rPr lang="en-US" sz="23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220"/>
                        </a:lnSpc>
                        <a:defRPr/>
                      </a:pPr>
                      <a:r>
                        <a:rPr lang="en-US" sz="23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220"/>
                        </a:lnSpc>
                        <a:defRPr/>
                      </a:pPr>
                      <a:r>
                        <a:rPr lang="en-US" sz="23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3220"/>
                        </a:lnSpc>
                        <a:defRPr/>
                      </a:pPr>
                      <a:r>
                        <a:rPr lang="en-US" sz="2300">
                          <a:solidFill>
                            <a:srgbClr val="000000"/>
                          </a:solidFill>
                          <a:latin typeface="Arimo Bold"/>
                        </a:rPr>
                        <a:t>Training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13478">
                <a:tc>
                  <a:txBody>
                    <a:bodyPr/>
                    <a:lstStyle/>
                    <a:p>
                      <a:pPr algn="ctr">
                        <a:lnSpc>
                          <a:spcPts val="3220"/>
                        </a:lnSpc>
                        <a:defRPr/>
                      </a:pPr>
                      <a:r>
                        <a:rPr lang="en-US" sz="2300">
                          <a:solidFill>
                            <a:srgbClr val="000000"/>
                          </a:solidFill>
                          <a:latin typeface="Arimo Bold"/>
                        </a:rPr>
                        <a:t>Model Name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Accuracy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Precision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Recall</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3681">
                <a:tc>
                  <a:txBody>
                    <a:bodyPr/>
                    <a:lstStyle/>
                    <a:p>
                      <a:pPr algn="ctr">
                        <a:lnSpc>
                          <a:spcPts val="3220"/>
                        </a:lnSpc>
                        <a:defRPr/>
                      </a:pPr>
                      <a:r>
                        <a:rPr lang="en-US" sz="2300">
                          <a:solidFill>
                            <a:srgbClr val="000000"/>
                          </a:solidFill>
                          <a:latin typeface="Arimo Bold"/>
                        </a:rPr>
                        <a:t>DeepConvNet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99.5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99.5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99.5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3681">
                <a:tc>
                  <a:txBody>
                    <a:bodyPr/>
                    <a:lstStyle/>
                    <a:p>
                      <a:pPr algn="ctr">
                        <a:lnSpc>
                          <a:spcPts val="3220"/>
                        </a:lnSpc>
                        <a:defRPr/>
                      </a:pPr>
                      <a:r>
                        <a:rPr lang="en-US" sz="2300">
                          <a:solidFill>
                            <a:srgbClr val="000000"/>
                          </a:solidFill>
                          <a:latin typeface="Arimo Bold"/>
                        </a:rPr>
                        <a:t>Auto Encoder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70.17</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82.26</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58.09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13478">
                <a:tc>
                  <a:txBody>
                    <a:bodyPr/>
                    <a:lstStyle/>
                    <a:p>
                      <a:pPr algn="ctr">
                        <a:lnSpc>
                          <a:spcPts val="3220"/>
                        </a:lnSpc>
                        <a:defRPr/>
                      </a:pPr>
                      <a:r>
                        <a:rPr lang="en-US" sz="2300">
                          <a:solidFill>
                            <a:srgbClr val="000000"/>
                          </a:solidFill>
                          <a:latin typeface="Arimo Bold"/>
                        </a:rPr>
                        <a:t>cnn decay lr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81.23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89.72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73.28</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13478">
                <a:tc>
                  <a:txBody>
                    <a:bodyPr/>
                    <a:lstStyle/>
                    <a:p>
                      <a:pPr algn="ctr">
                        <a:lnSpc>
                          <a:spcPts val="3220"/>
                        </a:lnSpc>
                        <a:defRPr/>
                      </a:pPr>
                      <a:r>
                        <a:rPr lang="en-US" sz="2300">
                          <a:solidFill>
                            <a:srgbClr val="000000"/>
                          </a:solidFill>
                          <a:latin typeface="Arimo Bold"/>
                        </a:rPr>
                        <a:t>VGG16</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67.13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84.03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54.65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3478">
                <a:tc>
                  <a:txBody>
                    <a:bodyPr/>
                    <a:lstStyle/>
                    <a:p>
                      <a:pPr algn="ctr">
                        <a:lnSpc>
                          <a:spcPts val="3220"/>
                        </a:lnSpc>
                        <a:defRPr/>
                      </a:pPr>
                      <a:r>
                        <a:rPr lang="en-US" sz="2300">
                          <a:solidFill>
                            <a:srgbClr val="000000"/>
                          </a:solidFill>
                          <a:latin typeface="Arimo Bold"/>
                        </a:rPr>
                        <a:t>ResNet50</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66.99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66.99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66.99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13478">
                <a:tc>
                  <a:txBody>
                    <a:bodyPr/>
                    <a:lstStyle/>
                    <a:p>
                      <a:pPr algn="ctr">
                        <a:lnSpc>
                          <a:spcPts val="3220"/>
                        </a:lnSpc>
                        <a:defRPr/>
                      </a:pPr>
                      <a:r>
                        <a:rPr lang="en-US" sz="2300">
                          <a:solidFill>
                            <a:srgbClr val="000000"/>
                          </a:solidFill>
                          <a:latin typeface="Arimo Bold"/>
                        </a:rPr>
                        <a:t>InceptionV3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66.97</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85.86</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54.2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13478">
                <a:tc>
                  <a:txBody>
                    <a:bodyPr/>
                    <a:lstStyle/>
                    <a:p>
                      <a:pPr algn="ctr">
                        <a:lnSpc>
                          <a:spcPts val="3220"/>
                        </a:lnSpc>
                        <a:defRPr/>
                      </a:pPr>
                      <a:r>
                        <a:rPr lang="en-US" sz="2300">
                          <a:solidFill>
                            <a:srgbClr val="000000"/>
                          </a:solidFill>
                          <a:latin typeface="Arimo Bold"/>
                        </a:rPr>
                        <a:t>Xception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66.8</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85.92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a:solidFill>
                            <a:srgbClr val="000000"/>
                          </a:solidFill>
                          <a:latin typeface="Arimo Bold"/>
                        </a:rPr>
                        <a:t>54.31</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and Testing Metrics for Our Models</a:t>
            </a:r>
          </a:p>
        </p:txBody>
      </p:sp>
      <p:graphicFrame>
        <p:nvGraphicFramePr>
          <p:cNvPr id="6" name="Table 6"/>
          <p:cNvGraphicFramePr>
            <a:graphicFrameLocks noGrp="1"/>
          </p:cNvGraphicFramePr>
          <p:nvPr/>
        </p:nvGraphicFramePr>
        <p:xfrm>
          <a:off x="9259771" y="1490010"/>
          <a:ext cx="8903536" cy="7261708"/>
        </p:xfrm>
        <a:graphic>
          <a:graphicData uri="http://schemas.openxmlformats.org/drawingml/2006/table">
            <a:tbl>
              <a:tblPr/>
              <a:tblGrid>
                <a:gridCol w="2225884">
                  <a:extLst>
                    <a:ext uri="{9D8B030D-6E8A-4147-A177-3AD203B41FA5}">
                      <a16:colId xmlns:a16="http://schemas.microsoft.com/office/drawing/2014/main" val="20000"/>
                    </a:ext>
                  </a:extLst>
                </a:gridCol>
                <a:gridCol w="2225884">
                  <a:extLst>
                    <a:ext uri="{9D8B030D-6E8A-4147-A177-3AD203B41FA5}">
                      <a16:colId xmlns:a16="http://schemas.microsoft.com/office/drawing/2014/main" val="20001"/>
                    </a:ext>
                  </a:extLst>
                </a:gridCol>
                <a:gridCol w="2225884">
                  <a:extLst>
                    <a:ext uri="{9D8B030D-6E8A-4147-A177-3AD203B41FA5}">
                      <a16:colId xmlns:a16="http://schemas.microsoft.com/office/drawing/2014/main" val="20002"/>
                    </a:ext>
                  </a:extLst>
                </a:gridCol>
                <a:gridCol w="2225884">
                  <a:extLst>
                    <a:ext uri="{9D8B030D-6E8A-4147-A177-3AD203B41FA5}">
                      <a16:colId xmlns:a16="http://schemas.microsoft.com/office/drawing/2014/main" val="20003"/>
                    </a:ext>
                  </a:extLst>
                </a:gridCol>
              </a:tblGrid>
              <a:tr h="713478">
                <a:tc gridSpan="4">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marL="0" lvl="0" indent="0" algn="ctr">
                        <a:lnSpc>
                          <a:spcPts val="3220"/>
                        </a:lnSpc>
                        <a:spcBef>
                          <a:spcPct val="0"/>
                        </a:spcBef>
                        <a:defRPr/>
                      </a:pPr>
                      <a:r>
                        <a:rPr lang="en-US" sz="2300" u="none" strike="noStrike">
                          <a:solidFill>
                            <a:srgbClr val="000000"/>
                          </a:solidFill>
                          <a:latin typeface="Arimo Bold"/>
                        </a:rPr>
                        <a:t>Testing Metrics</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Model Name</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Accuracy</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Precision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Recall</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3681">
                <a:tc>
                  <a:txBody>
                    <a:bodyPr/>
                    <a:lstStyle/>
                    <a:p>
                      <a:pPr marL="0" lvl="0" indent="0" algn="ctr">
                        <a:lnSpc>
                          <a:spcPts val="3220"/>
                        </a:lnSpc>
                        <a:spcBef>
                          <a:spcPct val="0"/>
                        </a:spcBef>
                        <a:defRPr/>
                      </a:pPr>
                      <a:r>
                        <a:rPr lang="en-US" sz="2300" u="none" strike="noStrike">
                          <a:solidFill>
                            <a:srgbClr val="000000"/>
                          </a:solidFill>
                          <a:latin typeface="Arimo Bold"/>
                        </a:rPr>
                        <a:t>DeepConvNet</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97.204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97.5</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97.2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3681">
                <a:tc>
                  <a:txBody>
                    <a:bodyPr/>
                    <a:lstStyle/>
                    <a:p>
                      <a:pPr marL="0" lvl="0" indent="0" algn="ctr">
                        <a:lnSpc>
                          <a:spcPts val="3220"/>
                        </a:lnSpc>
                        <a:spcBef>
                          <a:spcPct val="0"/>
                        </a:spcBef>
                        <a:defRPr/>
                      </a:pPr>
                      <a:r>
                        <a:rPr lang="en-US" sz="2300" u="none" strike="noStrike">
                          <a:solidFill>
                            <a:srgbClr val="000000"/>
                          </a:solidFill>
                          <a:latin typeface="Arimo Bold"/>
                        </a:rPr>
                        <a:t>Auto Encoder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70.17</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82.49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58.17</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cnn decay lr</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73.64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81.1</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67.9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VGG16</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66.99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83.52</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60.03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ResNet50</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66.83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66.83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66.83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InceptionV3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66.89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85.19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60.58</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13478">
                <a:tc>
                  <a:txBody>
                    <a:bodyPr/>
                    <a:lstStyle/>
                    <a:p>
                      <a:pPr marL="0" lvl="0" indent="0" algn="ctr">
                        <a:lnSpc>
                          <a:spcPts val="3220"/>
                        </a:lnSpc>
                        <a:spcBef>
                          <a:spcPct val="0"/>
                        </a:spcBef>
                        <a:defRPr/>
                      </a:pPr>
                      <a:r>
                        <a:rPr lang="en-US" sz="2300" u="none" strike="noStrike">
                          <a:solidFill>
                            <a:srgbClr val="000000"/>
                          </a:solidFill>
                          <a:latin typeface="Arimo Bold"/>
                        </a:rPr>
                        <a:t>Xception</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66.73</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83.29</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ctr">
                        <a:lnSpc>
                          <a:spcPts val="3220"/>
                        </a:lnSpc>
                        <a:spcBef>
                          <a:spcPct val="0"/>
                        </a:spcBef>
                        <a:defRPr/>
                      </a:pPr>
                      <a:r>
                        <a:rPr lang="en-US" sz="2300" u="none" strike="noStrike">
                          <a:solidFill>
                            <a:srgbClr val="000000"/>
                          </a:solidFill>
                          <a:latin typeface="Arimo Bold"/>
                        </a:rPr>
                        <a:t>61.04</a:t>
                      </a: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4298682" cy="676275"/>
          </a:xfrm>
          <a:prstGeom prst="rect">
            <a:avLst/>
          </a:prstGeom>
        </p:spPr>
        <p:txBody>
          <a:bodyPr lIns="0" tIns="0" rIns="0" bIns="0" rtlCol="0" anchor="t">
            <a:spAutoFit/>
          </a:bodyPr>
          <a:lstStyle/>
          <a:p>
            <a:pPr algn="l">
              <a:lnSpc>
                <a:spcPts val="5279"/>
              </a:lnSpc>
            </a:pPr>
            <a:r>
              <a:rPr lang="en-US" sz="4399" spc="41">
                <a:solidFill>
                  <a:srgbClr val="203864"/>
                </a:solidFill>
                <a:latin typeface="TT Rounds Condensed Bold"/>
              </a:rPr>
              <a:t>Introduction</a:t>
            </a:r>
          </a:p>
        </p:txBody>
      </p:sp>
      <p:sp>
        <p:nvSpPr>
          <p:cNvPr id="5" name="TextBox 5"/>
          <p:cNvSpPr txBox="1"/>
          <p:nvPr/>
        </p:nvSpPr>
        <p:spPr>
          <a:xfrm>
            <a:off x="359643" y="1532948"/>
            <a:ext cx="17302498" cy="1752600"/>
          </a:xfrm>
          <a:prstGeom prst="rect">
            <a:avLst/>
          </a:prstGeom>
        </p:spPr>
        <p:txBody>
          <a:bodyPr lIns="0" tIns="0" rIns="0" bIns="0" rtlCol="0" anchor="t">
            <a:spAutoFit/>
          </a:bodyPr>
          <a:lstStyle/>
          <a:p>
            <a:pPr algn="l">
              <a:lnSpc>
                <a:spcPts val="3479"/>
              </a:lnSpc>
            </a:pPr>
            <a:r>
              <a:rPr lang="en-US" sz="2899" spc="27">
                <a:solidFill>
                  <a:srgbClr val="000000"/>
                </a:solidFill>
                <a:latin typeface="TT Rounds Condensed"/>
              </a:rPr>
              <a:t>Skin cancer and brain tumors are global health concerns, requiring understanding and prevention. AI offers promise in detection, treatment, and prevention. Skin cancer includes types like BCC, SCC, and melanoma [1], often diagnosed late. Brain tumors, less common but serious, can affect essential brain functions. AI helps in early detection of skin cancer through photo analysis and in brain tumor detection through medical imaging.</a:t>
            </a:r>
          </a:p>
        </p:txBody>
      </p:sp>
      <p:grpSp>
        <p:nvGrpSpPr>
          <p:cNvPr id="6" name="Group 6"/>
          <p:cNvGrpSpPr/>
          <p:nvPr/>
        </p:nvGrpSpPr>
        <p:grpSpPr>
          <a:xfrm>
            <a:off x="5320192" y="5939909"/>
            <a:ext cx="3127448" cy="3127448"/>
            <a:chOff x="0" y="0"/>
            <a:chExt cx="4169930" cy="4169930"/>
          </a:xfrm>
        </p:grpSpPr>
        <p:sp>
          <p:nvSpPr>
            <p:cNvPr id="7" name="Freeform 7"/>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8" name="Picture 8"/>
            <p:cNvPicPr>
              <a:picLocks noChangeAspect="1"/>
            </p:cNvPicPr>
            <p:nvPr/>
          </p:nvPicPr>
          <p:blipFill>
            <a:blip r:embed="rId5">
              <a:alphaModFix amt="15000"/>
            </a:blip>
            <a:srcRect/>
            <a:stretch>
              <a:fillRect/>
            </a:stretch>
          </p:blipFill>
          <p:spPr>
            <a:xfrm>
              <a:off x="0" y="0"/>
              <a:ext cx="4169930" cy="4169930"/>
            </a:xfrm>
            <a:prstGeom prst="rect">
              <a:avLst/>
            </a:prstGeom>
          </p:spPr>
        </p:pic>
        <p:sp>
          <p:nvSpPr>
            <p:cNvPr id="9" name="TextBox 9"/>
            <p:cNvSpPr txBox="1"/>
            <p:nvPr/>
          </p:nvSpPr>
          <p:spPr>
            <a:xfrm>
              <a:off x="299425" y="1723014"/>
              <a:ext cx="3571081" cy="688223"/>
            </a:xfrm>
            <a:prstGeom prst="rect">
              <a:avLst/>
            </a:prstGeom>
          </p:spPr>
          <p:txBody>
            <a:bodyPr lIns="0" tIns="0" rIns="0" bIns="0" rtlCol="0" anchor="t">
              <a:spAutoFit/>
            </a:bodyPr>
            <a:lstStyle/>
            <a:p>
              <a:pPr algn="ctr">
                <a:lnSpc>
                  <a:spcPts val="4320"/>
                </a:lnSpc>
                <a:spcBef>
                  <a:spcPct val="0"/>
                </a:spcBef>
              </a:pPr>
              <a:r>
                <a:rPr lang="en-US" sz="3200" spc="32">
                  <a:solidFill>
                    <a:srgbClr val="FEFFFE"/>
                  </a:solidFill>
                  <a:latin typeface="TT Rounds Condensed"/>
                </a:rPr>
                <a:t>Segmentation</a:t>
              </a:r>
            </a:p>
          </p:txBody>
        </p:sp>
      </p:grpSp>
      <p:grpSp>
        <p:nvGrpSpPr>
          <p:cNvPr id="10" name="Group 10"/>
          <p:cNvGrpSpPr/>
          <p:nvPr/>
        </p:nvGrpSpPr>
        <p:grpSpPr>
          <a:xfrm>
            <a:off x="9838290" y="5930893"/>
            <a:ext cx="3127448" cy="3127448"/>
            <a:chOff x="0" y="0"/>
            <a:chExt cx="4169930" cy="4169930"/>
          </a:xfrm>
        </p:grpSpPr>
        <p:sp>
          <p:nvSpPr>
            <p:cNvPr id="11" name="Freeform 11"/>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12" name="Picture 12"/>
            <p:cNvPicPr>
              <a:picLocks noChangeAspect="1"/>
            </p:cNvPicPr>
            <p:nvPr/>
          </p:nvPicPr>
          <p:blipFill>
            <a:blip r:embed="rId5">
              <a:alphaModFix amt="15000"/>
            </a:blip>
            <a:srcRect/>
            <a:stretch>
              <a:fillRect/>
            </a:stretch>
          </p:blipFill>
          <p:spPr>
            <a:xfrm>
              <a:off x="0" y="0"/>
              <a:ext cx="4169930" cy="4169930"/>
            </a:xfrm>
            <a:prstGeom prst="rect">
              <a:avLst/>
            </a:prstGeom>
          </p:spPr>
        </p:pic>
        <p:sp>
          <p:nvSpPr>
            <p:cNvPr id="13" name="TextBox 13"/>
            <p:cNvSpPr txBox="1"/>
            <p:nvPr/>
          </p:nvSpPr>
          <p:spPr>
            <a:xfrm>
              <a:off x="374732" y="1723014"/>
              <a:ext cx="3420467" cy="688223"/>
            </a:xfrm>
            <a:prstGeom prst="rect">
              <a:avLst/>
            </a:prstGeom>
          </p:spPr>
          <p:txBody>
            <a:bodyPr lIns="0" tIns="0" rIns="0" bIns="0" rtlCol="0" anchor="t">
              <a:spAutoFit/>
            </a:bodyPr>
            <a:lstStyle/>
            <a:p>
              <a:pPr algn="ctr">
                <a:lnSpc>
                  <a:spcPts val="4320"/>
                </a:lnSpc>
                <a:spcBef>
                  <a:spcPct val="0"/>
                </a:spcBef>
              </a:pPr>
              <a:r>
                <a:rPr lang="en-US" sz="3200" spc="32" dirty="0">
                  <a:solidFill>
                    <a:srgbClr val="FEFFFE"/>
                  </a:solidFill>
                  <a:latin typeface="TT Rounds Condensed"/>
                </a:rPr>
                <a:t>Classification</a:t>
              </a:r>
            </a:p>
          </p:txBody>
        </p:sp>
      </p:grpSp>
      <p:grpSp>
        <p:nvGrpSpPr>
          <p:cNvPr id="14" name="Group 14"/>
          <p:cNvGrpSpPr/>
          <p:nvPr/>
        </p:nvGrpSpPr>
        <p:grpSpPr>
          <a:xfrm>
            <a:off x="802094" y="5939909"/>
            <a:ext cx="3127448" cy="3136464"/>
            <a:chOff x="0" y="0"/>
            <a:chExt cx="4169930" cy="4181952"/>
          </a:xfrm>
        </p:grpSpPr>
        <p:sp>
          <p:nvSpPr>
            <p:cNvPr id="15" name="Freeform 15"/>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16" name="Picture 16"/>
            <p:cNvPicPr>
              <a:picLocks noChangeAspect="1"/>
            </p:cNvPicPr>
            <p:nvPr/>
          </p:nvPicPr>
          <p:blipFill>
            <a:blip r:embed="rId5">
              <a:alphaModFix amt="15000"/>
            </a:blip>
            <a:srcRect/>
            <a:stretch>
              <a:fillRect/>
            </a:stretch>
          </p:blipFill>
          <p:spPr>
            <a:xfrm>
              <a:off x="0" y="12022"/>
              <a:ext cx="4169930" cy="4169930"/>
            </a:xfrm>
            <a:prstGeom prst="rect">
              <a:avLst/>
            </a:prstGeom>
          </p:spPr>
        </p:pic>
        <p:sp>
          <p:nvSpPr>
            <p:cNvPr id="17" name="TextBox 17"/>
            <p:cNvSpPr txBox="1"/>
            <p:nvPr/>
          </p:nvSpPr>
          <p:spPr>
            <a:xfrm>
              <a:off x="827268" y="1723015"/>
              <a:ext cx="2515394" cy="688223"/>
            </a:xfrm>
            <a:prstGeom prst="rect">
              <a:avLst/>
            </a:prstGeom>
          </p:spPr>
          <p:txBody>
            <a:bodyPr lIns="0" tIns="0" rIns="0" bIns="0" rtlCol="0" anchor="t">
              <a:spAutoFit/>
            </a:bodyPr>
            <a:lstStyle/>
            <a:p>
              <a:pPr algn="ctr">
                <a:lnSpc>
                  <a:spcPts val="4320"/>
                </a:lnSpc>
                <a:spcBef>
                  <a:spcPct val="0"/>
                </a:spcBef>
              </a:pPr>
              <a:r>
                <a:rPr lang="en-US" sz="3200" spc="32">
                  <a:solidFill>
                    <a:srgbClr val="FEFFFE"/>
                  </a:solidFill>
                  <a:latin typeface="TT Rounds Condensed"/>
                </a:rPr>
                <a:t>Detection</a:t>
              </a:r>
            </a:p>
          </p:txBody>
        </p:sp>
      </p:grpSp>
      <p:grpSp>
        <p:nvGrpSpPr>
          <p:cNvPr id="18" name="Group 18"/>
          <p:cNvGrpSpPr/>
          <p:nvPr/>
        </p:nvGrpSpPr>
        <p:grpSpPr>
          <a:xfrm>
            <a:off x="14358458" y="5930893"/>
            <a:ext cx="3127448" cy="3127448"/>
            <a:chOff x="0" y="0"/>
            <a:chExt cx="4169930" cy="4169930"/>
          </a:xfrm>
        </p:grpSpPr>
        <p:sp>
          <p:nvSpPr>
            <p:cNvPr id="19" name="Freeform 19"/>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20" name="Picture 20"/>
            <p:cNvPicPr>
              <a:picLocks noChangeAspect="1"/>
            </p:cNvPicPr>
            <p:nvPr/>
          </p:nvPicPr>
          <p:blipFill>
            <a:blip r:embed="rId5">
              <a:alphaModFix amt="15000"/>
            </a:blip>
            <a:srcRect/>
            <a:stretch>
              <a:fillRect/>
            </a:stretch>
          </p:blipFill>
          <p:spPr>
            <a:xfrm>
              <a:off x="0" y="0"/>
              <a:ext cx="4169930" cy="4169930"/>
            </a:xfrm>
            <a:prstGeom prst="rect">
              <a:avLst/>
            </a:prstGeom>
          </p:spPr>
        </p:pic>
        <p:sp>
          <p:nvSpPr>
            <p:cNvPr id="21" name="TextBox 21"/>
            <p:cNvSpPr txBox="1"/>
            <p:nvPr/>
          </p:nvSpPr>
          <p:spPr>
            <a:xfrm>
              <a:off x="595989" y="1723014"/>
              <a:ext cx="2977952" cy="688223"/>
            </a:xfrm>
            <a:prstGeom prst="rect">
              <a:avLst/>
            </a:prstGeom>
          </p:spPr>
          <p:txBody>
            <a:bodyPr lIns="0" tIns="0" rIns="0" bIns="0" rtlCol="0" anchor="t">
              <a:spAutoFit/>
            </a:bodyPr>
            <a:lstStyle/>
            <a:p>
              <a:pPr algn="ctr">
                <a:lnSpc>
                  <a:spcPts val="4320"/>
                </a:lnSpc>
                <a:spcBef>
                  <a:spcPct val="0"/>
                </a:spcBef>
              </a:pPr>
              <a:r>
                <a:rPr lang="en-US" sz="3200" spc="32" dirty="0">
                  <a:solidFill>
                    <a:srgbClr val="FEFFFE"/>
                  </a:solidFill>
                  <a:latin typeface="TT Rounds Condensed"/>
                </a:rPr>
                <a:t>Automation</a:t>
              </a:r>
            </a:p>
          </p:txBody>
        </p:sp>
      </p:grpSp>
    </p:spTree>
  </p:cSld>
  <p:clrMapOvr>
    <a:masterClrMapping/>
  </p:clrMapOvr>
  <p:transition>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p:spPr>
        <p:txBody>
          <a:bodyPr lIns="0" tIns="0" rIns="0" bIns="0" rtlCol="0" anchor="t">
            <a:spAutoFit/>
          </a:bodyPr>
          <a:lstStyle/>
          <a:p>
            <a:pPr>
              <a:lnSpc>
                <a:spcPts val="5040"/>
              </a:lnSpc>
            </a:pPr>
            <a:endParaRPr lang="en-US" sz="4200" spc="39">
              <a:solidFill>
                <a:srgbClr val="203864"/>
              </a:solidFill>
              <a:latin typeface="TT Rounds Condensed Bold"/>
            </a:endParaRPr>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and Testing Graphs for Our Models</a:t>
            </a:r>
          </a:p>
        </p:txBody>
      </p:sp>
      <p:grpSp>
        <p:nvGrpSpPr>
          <p:cNvPr id="5" name="Group 5"/>
          <p:cNvGrpSpPr/>
          <p:nvPr/>
        </p:nvGrpSpPr>
        <p:grpSpPr>
          <a:xfrm>
            <a:off x="216077" y="2583622"/>
            <a:ext cx="17855847" cy="5345027"/>
            <a:chOff x="0" y="0"/>
            <a:chExt cx="23807796" cy="7126703"/>
          </a:xfrm>
        </p:grpSpPr>
        <p:sp>
          <p:nvSpPr>
            <p:cNvPr id="6" name="Freeform 6"/>
            <p:cNvSpPr/>
            <p:nvPr/>
          </p:nvSpPr>
          <p:spPr>
            <a:xfrm>
              <a:off x="0" y="0"/>
              <a:ext cx="11712476" cy="7126703"/>
            </a:xfrm>
            <a:custGeom>
              <a:avLst/>
              <a:gdLst/>
              <a:ahLst/>
              <a:cxnLst/>
              <a:rect l="l" t="t" r="r" b="b"/>
              <a:pathLst>
                <a:path w="11712476" h="7126703">
                  <a:moveTo>
                    <a:pt x="0" y="0"/>
                  </a:moveTo>
                  <a:lnTo>
                    <a:pt x="11712476" y="0"/>
                  </a:lnTo>
                  <a:lnTo>
                    <a:pt x="11712476" y="7126703"/>
                  </a:lnTo>
                  <a:lnTo>
                    <a:pt x="0" y="7126703"/>
                  </a:lnTo>
                  <a:lnTo>
                    <a:pt x="0" y="0"/>
                  </a:lnTo>
                  <a:close/>
                </a:path>
              </a:pathLst>
            </a:custGeom>
            <a:blipFill>
              <a:blip r:embed="rId2"/>
              <a:stretch>
                <a:fillRect/>
              </a:stretch>
            </a:blipFill>
            <a:ln cap="sq">
              <a:noFill/>
              <a:prstDash val="sysDot"/>
              <a:miter/>
            </a:ln>
          </p:spPr>
          <p:txBody>
            <a:bodyPr/>
            <a:lstStyle/>
            <a:p>
              <a:endParaRPr lang="en-US"/>
            </a:p>
          </p:txBody>
        </p:sp>
        <p:sp>
          <p:nvSpPr>
            <p:cNvPr id="7" name="Freeform 7"/>
            <p:cNvSpPr/>
            <p:nvPr/>
          </p:nvSpPr>
          <p:spPr>
            <a:xfrm>
              <a:off x="11712476" y="0"/>
              <a:ext cx="12095320" cy="7126703"/>
            </a:xfrm>
            <a:custGeom>
              <a:avLst/>
              <a:gdLst/>
              <a:ahLst/>
              <a:cxnLst/>
              <a:rect l="l" t="t" r="r" b="b"/>
              <a:pathLst>
                <a:path w="12095320" h="7126703">
                  <a:moveTo>
                    <a:pt x="0" y="0"/>
                  </a:moveTo>
                  <a:lnTo>
                    <a:pt x="12095320" y="0"/>
                  </a:lnTo>
                  <a:lnTo>
                    <a:pt x="12095320" y="7126703"/>
                  </a:lnTo>
                  <a:lnTo>
                    <a:pt x="0" y="7126703"/>
                  </a:lnTo>
                  <a:lnTo>
                    <a:pt x="0" y="0"/>
                  </a:lnTo>
                  <a:close/>
                </a:path>
              </a:pathLst>
            </a:custGeom>
            <a:blipFill>
              <a:blip r:embed="rId3"/>
              <a:stretch>
                <a:fillRect/>
              </a:stretch>
            </a:blipFill>
          </p:spPr>
          <p:txBody>
            <a:bodyPr/>
            <a:lstStyle/>
            <a:p>
              <a:endParaRPr lang="en-US"/>
            </a:p>
          </p:txBody>
        </p:sp>
      </p:gr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3392827" y="1194417"/>
          <a:ext cx="11502344" cy="8444999"/>
        </p:xfrm>
        <a:graphic>
          <a:graphicData uri="http://schemas.openxmlformats.org/drawingml/2006/table">
            <a:tbl>
              <a:tblPr/>
              <a:tblGrid>
                <a:gridCol w="2875586">
                  <a:extLst>
                    <a:ext uri="{9D8B030D-6E8A-4147-A177-3AD203B41FA5}">
                      <a16:colId xmlns:a16="http://schemas.microsoft.com/office/drawing/2014/main" val="20000"/>
                    </a:ext>
                  </a:extLst>
                </a:gridCol>
                <a:gridCol w="2875586">
                  <a:extLst>
                    <a:ext uri="{9D8B030D-6E8A-4147-A177-3AD203B41FA5}">
                      <a16:colId xmlns:a16="http://schemas.microsoft.com/office/drawing/2014/main" val="20001"/>
                    </a:ext>
                  </a:extLst>
                </a:gridCol>
                <a:gridCol w="2875586">
                  <a:extLst>
                    <a:ext uri="{9D8B030D-6E8A-4147-A177-3AD203B41FA5}">
                      <a16:colId xmlns:a16="http://schemas.microsoft.com/office/drawing/2014/main" val="20002"/>
                    </a:ext>
                  </a:extLst>
                </a:gridCol>
                <a:gridCol w="2875586">
                  <a:extLst>
                    <a:ext uri="{9D8B030D-6E8A-4147-A177-3AD203B41FA5}">
                      <a16:colId xmlns:a16="http://schemas.microsoft.com/office/drawing/2014/main" val="20003"/>
                    </a:ext>
                  </a:extLst>
                </a:gridCol>
              </a:tblGrid>
              <a:tr h="630759">
                <a:tc>
                  <a:txBody>
                    <a:bodyPr/>
                    <a:lstStyle/>
                    <a:p>
                      <a:pPr algn="ctr">
                        <a:lnSpc>
                          <a:spcPts val="2379"/>
                        </a:lnSpc>
                        <a:defRPr/>
                      </a:pPr>
                      <a:r>
                        <a:rPr lang="en-US" sz="1699">
                          <a:solidFill>
                            <a:srgbClr val="000000"/>
                          </a:solidFill>
                          <a:latin typeface="Canva Sans Bold"/>
                        </a:rPr>
                        <a:t>Model Name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Accuracy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Precision</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Recall</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0759">
                <a:tc>
                  <a:txBody>
                    <a:bodyPr/>
                    <a:lstStyle/>
                    <a:p>
                      <a:pPr algn="ctr">
                        <a:lnSpc>
                          <a:spcPts val="2379"/>
                        </a:lnSpc>
                        <a:defRPr/>
                      </a:pPr>
                      <a:r>
                        <a:rPr lang="en-US" sz="1699">
                          <a:solidFill>
                            <a:srgbClr val="000000"/>
                          </a:solidFill>
                          <a:latin typeface="Canva Sans Bold"/>
                        </a:rPr>
                        <a:t>Panda et al. [1]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95.2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0759">
                <a:tc>
                  <a:txBody>
                    <a:bodyPr/>
                    <a:lstStyle/>
                    <a:p>
                      <a:pPr algn="ctr">
                        <a:lnSpc>
                          <a:spcPts val="2379"/>
                        </a:lnSpc>
                        <a:defRPr/>
                      </a:pPr>
                      <a:r>
                        <a:rPr lang="en-US" sz="1699">
                          <a:solidFill>
                            <a:srgbClr val="000000"/>
                          </a:solidFill>
                          <a:latin typeface="Canva Sans Bold"/>
                        </a:rPr>
                        <a:t>Wang et al. [2]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84.6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0759">
                <a:tc>
                  <a:txBody>
                    <a:bodyPr/>
                    <a:lstStyle/>
                    <a:p>
                      <a:pPr algn="ctr">
                        <a:lnSpc>
                          <a:spcPts val="2379"/>
                        </a:lnSpc>
                        <a:defRPr/>
                      </a:pPr>
                      <a:r>
                        <a:rPr lang="en-US" sz="1699">
                          <a:solidFill>
                            <a:srgbClr val="000000"/>
                          </a:solidFill>
                          <a:latin typeface="Canva Sans Bold"/>
                        </a:rPr>
                        <a:t>Aldhyani et al. [4]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97.8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98.1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53325">
                <a:tc>
                  <a:txBody>
                    <a:bodyPr/>
                    <a:lstStyle/>
                    <a:p>
                      <a:pPr algn="ctr">
                        <a:lnSpc>
                          <a:spcPts val="2379"/>
                        </a:lnSpc>
                        <a:defRPr/>
                      </a:pPr>
                      <a:r>
                        <a:rPr lang="en-US" sz="1699">
                          <a:solidFill>
                            <a:srgbClr val="000000"/>
                          </a:solidFill>
                          <a:latin typeface="Canva Sans Bold"/>
                        </a:rPr>
                        <a:t>Maqsood and Damaševičius [5]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98.57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30759">
                <a:tc>
                  <a:txBody>
                    <a:bodyPr/>
                    <a:lstStyle/>
                    <a:p>
                      <a:pPr algn="ctr">
                        <a:lnSpc>
                          <a:spcPts val="2379"/>
                        </a:lnSpc>
                        <a:defRPr/>
                      </a:pPr>
                      <a:r>
                        <a:rPr lang="en-US" sz="1699">
                          <a:solidFill>
                            <a:srgbClr val="000000"/>
                          </a:solidFill>
                          <a:latin typeface="Canva Sans Bold"/>
                        </a:rPr>
                        <a:t>Shetty et al. [7]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91.77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30759">
                <a:tc>
                  <a:txBody>
                    <a:bodyPr/>
                    <a:lstStyle/>
                    <a:p>
                      <a:pPr algn="ctr">
                        <a:lnSpc>
                          <a:spcPts val="2379"/>
                        </a:lnSpc>
                        <a:defRPr/>
                      </a:pPr>
                      <a:r>
                        <a:rPr lang="en-US" sz="1699">
                          <a:solidFill>
                            <a:srgbClr val="000000"/>
                          </a:solidFill>
                          <a:latin typeface="Canva Sans Bold"/>
                        </a:rPr>
                        <a:t>Ali et al. [8]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93.16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96.57</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93.66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30759">
                <a:tc>
                  <a:txBody>
                    <a:bodyPr/>
                    <a:lstStyle/>
                    <a:p>
                      <a:pPr algn="ctr">
                        <a:lnSpc>
                          <a:spcPts val="2379"/>
                        </a:lnSpc>
                        <a:defRPr/>
                      </a:pPr>
                      <a:r>
                        <a:rPr lang="en-US" sz="1699">
                          <a:solidFill>
                            <a:srgbClr val="000000"/>
                          </a:solidFill>
                          <a:latin typeface="Canva Sans Bold"/>
                        </a:rPr>
                        <a:t>Anand et al. [15]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89.09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30759">
                <a:tc>
                  <a:txBody>
                    <a:bodyPr/>
                    <a:lstStyle/>
                    <a:p>
                      <a:pPr algn="ctr">
                        <a:lnSpc>
                          <a:spcPts val="2379"/>
                        </a:lnSpc>
                        <a:defRPr/>
                      </a:pPr>
                      <a:r>
                        <a:rPr lang="en-US" sz="1699">
                          <a:solidFill>
                            <a:srgbClr val="000000"/>
                          </a:solidFill>
                          <a:latin typeface="Canva Sans Bold"/>
                        </a:rPr>
                        <a:t>Alam et al. [16]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30759">
                <a:tc>
                  <a:txBody>
                    <a:bodyPr/>
                    <a:lstStyle/>
                    <a:p>
                      <a:pPr algn="ctr">
                        <a:lnSpc>
                          <a:spcPts val="2379"/>
                        </a:lnSpc>
                        <a:defRPr/>
                      </a:pPr>
                      <a:r>
                        <a:rPr lang="en-US" sz="1699">
                          <a:solidFill>
                            <a:srgbClr val="000000"/>
                          </a:solidFill>
                          <a:latin typeface="Canva Sans Bold"/>
                        </a:rPr>
                        <a:t>Aladhadh et al. [19]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96.14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96.5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30759">
                <a:tc>
                  <a:txBody>
                    <a:bodyPr/>
                    <a:lstStyle/>
                    <a:p>
                      <a:pPr algn="ctr">
                        <a:lnSpc>
                          <a:spcPts val="2379"/>
                        </a:lnSpc>
                        <a:defRPr/>
                      </a:pPr>
                      <a:r>
                        <a:rPr lang="en-US" sz="1699">
                          <a:solidFill>
                            <a:srgbClr val="000000"/>
                          </a:solidFill>
                          <a:latin typeface="Canva Sans Bold"/>
                        </a:rPr>
                        <a:t>RD Seeja &amp; A Suresh [21]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85.19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42.59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50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30759">
                <a:tc>
                  <a:txBody>
                    <a:bodyPr/>
                    <a:lstStyle/>
                    <a:p>
                      <a:pPr algn="ctr">
                        <a:lnSpc>
                          <a:spcPts val="2379"/>
                        </a:lnSpc>
                        <a:defRPr/>
                      </a:pPr>
                      <a:r>
                        <a:rPr lang="en-US" sz="1699">
                          <a:solidFill>
                            <a:srgbClr val="000000"/>
                          </a:solidFill>
                          <a:latin typeface="Canva Sans Bold"/>
                        </a:rPr>
                        <a:t>Tajerian et al. [22]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88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85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753325">
                <a:tc>
                  <a:txBody>
                    <a:bodyPr/>
                    <a:lstStyle/>
                    <a:p>
                      <a:pPr algn="ctr">
                        <a:lnSpc>
                          <a:spcPts val="2379"/>
                        </a:lnSpc>
                        <a:defRPr/>
                      </a:pPr>
                      <a:r>
                        <a:rPr lang="en-US" sz="1699">
                          <a:solidFill>
                            <a:srgbClr val="000000"/>
                          </a:solidFill>
                          <a:latin typeface="Canva Sans Bold"/>
                        </a:rPr>
                        <a:t>Current Proposed Method DeepConvNet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99.5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99.5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699">
                          <a:solidFill>
                            <a:srgbClr val="000000"/>
                          </a:solidFill>
                          <a:latin typeface="Canva Sans Bold"/>
                        </a:rPr>
                        <a:t>99.5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Metrics for Us and Other Papers</a:t>
            </a: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2809677" y="1430272"/>
            <a:ext cx="12668646" cy="7828028"/>
          </a:xfrm>
          <a:custGeom>
            <a:avLst/>
            <a:gdLst/>
            <a:ahLst/>
            <a:cxnLst/>
            <a:rect l="l" t="t" r="r" b="b"/>
            <a:pathLst>
              <a:path w="12668646" h="7828028">
                <a:moveTo>
                  <a:pt x="0" y="0"/>
                </a:moveTo>
                <a:lnTo>
                  <a:pt x="12668646" y="0"/>
                </a:lnTo>
                <a:lnTo>
                  <a:pt x="12668646" y="7828028"/>
                </a:lnTo>
                <a:lnTo>
                  <a:pt x="0" y="7828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Training Graph for Us and Other Papers</a:t>
            </a: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2091796" y="1504568"/>
            <a:ext cx="14104409" cy="7753732"/>
          </a:xfrm>
          <a:custGeom>
            <a:avLst/>
            <a:gdLst/>
            <a:ahLst/>
            <a:cxnLst/>
            <a:rect l="l" t="t" r="r" b="b"/>
            <a:pathLst>
              <a:path w="14104409" h="7753732">
                <a:moveTo>
                  <a:pt x="0" y="0"/>
                </a:moveTo>
                <a:lnTo>
                  <a:pt x="14104408" y="0"/>
                </a:lnTo>
                <a:lnTo>
                  <a:pt x="14104408" y="7753732"/>
                </a:lnTo>
                <a:lnTo>
                  <a:pt x="0" y="775373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History of performance over the epochs</a:t>
            </a: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4091615" y="1256329"/>
            <a:ext cx="10104769" cy="8369452"/>
          </a:xfrm>
          <a:custGeom>
            <a:avLst/>
            <a:gdLst/>
            <a:ahLst/>
            <a:cxnLst/>
            <a:rect l="l" t="t" r="r" b="b"/>
            <a:pathLst>
              <a:path w="10104769" h="8369452">
                <a:moveTo>
                  <a:pt x="0" y="0"/>
                </a:moveTo>
                <a:lnTo>
                  <a:pt x="10104770" y="0"/>
                </a:lnTo>
                <a:lnTo>
                  <a:pt x="10104770" y="8369452"/>
                </a:lnTo>
                <a:lnTo>
                  <a:pt x="0" y="836945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Confusion Matrix</a:t>
            </a: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9846429"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Some of our predictions</a:t>
            </a:r>
          </a:p>
        </p:txBody>
      </p:sp>
      <p:grpSp>
        <p:nvGrpSpPr>
          <p:cNvPr id="5" name="Group 5"/>
          <p:cNvGrpSpPr/>
          <p:nvPr/>
        </p:nvGrpSpPr>
        <p:grpSpPr>
          <a:xfrm>
            <a:off x="1931519" y="1256329"/>
            <a:ext cx="14424963" cy="8114042"/>
            <a:chOff x="0" y="0"/>
            <a:chExt cx="19233284" cy="10818722"/>
          </a:xfrm>
        </p:grpSpPr>
        <p:sp>
          <p:nvSpPr>
            <p:cNvPr id="6" name="Freeform 6"/>
            <p:cNvSpPr/>
            <p:nvPr/>
          </p:nvSpPr>
          <p:spPr>
            <a:xfrm>
              <a:off x="4808321" y="0"/>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3"/>
              <a:stretch>
                <a:fillRect l="-15985" r="-15985"/>
              </a:stretch>
            </a:blipFill>
          </p:spPr>
          <p:txBody>
            <a:bodyPr/>
            <a:lstStyle/>
            <a:p>
              <a:endParaRPr lang="en-US"/>
            </a:p>
          </p:txBody>
        </p:sp>
        <p:sp>
          <p:nvSpPr>
            <p:cNvPr id="7" name="Freeform 7"/>
            <p:cNvSpPr/>
            <p:nvPr/>
          </p:nvSpPr>
          <p:spPr>
            <a:xfrm>
              <a:off x="0" y="0"/>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4"/>
              <a:stretch>
                <a:fillRect l="-15985" r="-15985"/>
              </a:stretch>
            </a:blipFill>
          </p:spPr>
          <p:txBody>
            <a:bodyPr/>
            <a:lstStyle/>
            <a:p>
              <a:endParaRPr lang="en-US"/>
            </a:p>
          </p:txBody>
        </p:sp>
        <p:sp>
          <p:nvSpPr>
            <p:cNvPr id="8" name="Freeform 8"/>
            <p:cNvSpPr/>
            <p:nvPr/>
          </p:nvSpPr>
          <p:spPr>
            <a:xfrm>
              <a:off x="9616642" y="0"/>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5"/>
              <a:stretch>
                <a:fillRect l="-15985" r="-15985"/>
              </a:stretch>
            </a:blipFill>
          </p:spPr>
          <p:txBody>
            <a:bodyPr/>
            <a:lstStyle/>
            <a:p>
              <a:endParaRPr lang="en-US"/>
            </a:p>
          </p:txBody>
        </p:sp>
        <p:sp>
          <p:nvSpPr>
            <p:cNvPr id="9" name="Freeform 9"/>
            <p:cNvSpPr/>
            <p:nvPr/>
          </p:nvSpPr>
          <p:spPr>
            <a:xfrm>
              <a:off x="0" y="5409361"/>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6"/>
              <a:stretch>
                <a:fillRect l="-15985" r="-15985"/>
              </a:stretch>
            </a:blipFill>
          </p:spPr>
          <p:txBody>
            <a:bodyPr/>
            <a:lstStyle/>
            <a:p>
              <a:endParaRPr lang="en-US"/>
            </a:p>
          </p:txBody>
        </p:sp>
        <p:sp>
          <p:nvSpPr>
            <p:cNvPr id="10" name="Freeform 10"/>
            <p:cNvSpPr/>
            <p:nvPr/>
          </p:nvSpPr>
          <p:spPr>
            <a:xfrm>
              <a:off x="4808321" y="5409361"/>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7"/>
              <a:stretch>
                <a:fillRect l="-15985" r="-15985"/>
              </a:stretch>
            </a:blipFill>
          </p:spPr>
          <p:txBody>
            <a:bodyPr/>
            <a:lstStyle/>
            <a:p>
              <a:endParaRPr lang="en-US"/>
            </a:p>
          </p:txBody>
        </p:sp>
        <p:sp>
          <p:nvSpPr>
            <p:cNvPr id="11" name="Freeform 11"/>
            <p:cNvSpPr/>
            <p:nvPr/>
          </p:nvSpPr>
          <p:spPr>
            <a:xfrm>
              <a:off x="9616642" y="5409361"/>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8"/>
              <a:stretch>
                <a:fillRect l="-15985" r="-15985"/>
              </a:stretch>
            </a:blipFill>
          </p:spPr>
          <p:txBody>
            <a:bodyPr/>
            <a:lstStyle/>
            <a:p>
              <a:endParaRPr lang="en-US"/>
            </a:p>
          </p:txBody>
        </p:sp>
        <p:sp>
          <p:nvSpPr>
            <p:cNvPr id="12" name="Freeform 12"/>
            <p:cNvSpPr/>
            <p:nvPr/>
          </p:nvSpPr>
          <p:spPr>
            <a:xfrm>
              <a:off x="14424963" y="0"/>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9"/>
              <a:stretch>
                <a:fillRect l="-15985" r="-15985"/>
              </a:stretch>
            </a:blipFill>
          </p:spPr>
          <p:txBody>
            <a:bodyPr/>
            <a:lstStyle/>
            <a:p>
              <a:endParaRPr lang="en-US"/>
            </a:p>
          </p:txBody>
        </p:sp>
        <p:sp>
          <p:nvSpPr>
            <p:cNvPr id="13" name="Freeform 13"/>
            <p:cNvSpPr/>
            <p:nvPr/>
          </p:nvSpPr>
          <p:spPr>
            <a:xfrm>
              <a:off x="14424963" y="5409361"/>
              <a:ext cx="4808321" cy="5409361"/>
            </a:xfrm>
            <a:custGeom>
              <a:avLst/>
              <a:gdLst/>
              <a:ahLst/>
              <a:cxnLst/>
              <a:rect l="l" t="t" r="r" b="b"/>
              <a:pathLst>
                <a:path w="4808321" h="5409361">
                  <a:moveTo>
                    <a:pt x="0" y="0"/>
                  </a:moveTo>
                  <a:lnTo>
                    <a:pt x="4808321" y="0"/>
                  </a:lnTo>
                  <a:lnTo>
                    <a:pt x="4808321" y="5409361"/>
                  </a:lnTo>
                  <a:lnTo>
                    <a:pt x="0" y="5409361"/>
                  </a:lnTo>
                  <a:lnTo>
                    <a:pt x="0" y="0"/>
                  </a:lnTo>
                  <a:close/>
                </a:path>
              </a:pathLst>
            </a:custGeom>
            <a:blipFill>
              <a:blip r:embed="rId10"/>
              <a:stretch>
                <a:fillRect l="-15985" r="-15985"/>
              </a:stretch>
            </a:blipFill>
          </p:spPr>
          <p:txBody>
            <a:bodyPr/>
            <a:lstStyle/>
            <a:p>
              <a:endParaRPr lang="en-US"/>
            </a:p>
          </p:txBody>
        </p:sp>
      </p:gr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9846429" cy="676275"/>
          </a:xfrm>
          <a:prstGeom prst="rect">
            <a:avLst/>
          </a:prstGeom>
        </p:spPr>
        <p:txBody>
          <a:bodyPr lIns="0" tIns="0" rIns="0" bIns="0" rtlCol="0" anchor="t">
            <a:spAutoFit/>
          </a:bodyPr>
          <a:lstStyle/>
          <a:p>
            <a:pPr marL="0" lvl="0" indent="0" algn="l">
              <a:lnSpc>
                <a:spcPts val="5279"/>
              </a:lnSpc>
              <a:spcBef>
                <a:spcPct val="0"/>
              </a:spcBef>
            </a:pPr>
            <a:r>
              <a:rPr lang="en-US" sz="4399" u="none" strike="noStrike" spc="41">
                <a:solidFill>
                  <a:srgbClr val="203864"/>
                </a:solidFill>
                <a:latin typeface="TT Rounds Condensed Bold"/>
              </a:rPr>
              <a:t>Research Paper</a:t>
            </a:r>
          </a:p>
        </p:txBody>
      </p:sp>
      <p:sp>
        <p:nvSpPr>
          <p:cNvPr id="5" name="Freeform 5"/>
          <p:cNvSpPr/>
          <p:nvPr/>
        </p:nvSpPr>
        <p:spPr>
          <a:xfrm>
            <a:off x="0" y="1511985"/>
            <a:ext cx="18592454" cy="1009650"/>
          </a:xfrm>
          <a:custGeom>
            <a:avLst/>
            <a:gdLst/>
            <a:ahLst/>
            <a:cxnLst/>
            <a:rect l="l" t="t" r="r" b="b"/>
            <a:pathLst>
              <a:path w="18592454" h="1009650">
                <a:moveTo>
                  <a:pt x="0" y="0"/>
                </a:moveTo>
                <a:lnTo>
                  <a:pt x="18592454" y="0"/>
                </a:lnTo>
                <a:lnTo>
                  <a:pt x="18592454" y="1009650"/>
                </a:lnTo>
                <a:lnTo>
                  <a:pt x="0" y="1009650"/>
                </a:lnTo>
                <a:lnTo>
                  <a:pt x="0" y="0"/>
                </a:lnTo>
                <a:close/>
              </a:path>
            </a:pathLst>
          </a:custGeom>
          <a:blipFill>
            <a:blip r:embed="rId3">
              <a:extLst>
                <a:ext uri="{96DAC541-7B7A-43D3-8B79-37D633B846F1}">
                  <asvg:svgBlip xmlns:asvg="http://schemas.microsoft.com/office/drawing/2016/SVG/main" r:embed="rId4"/>
                </a:ext>
              </a:extLst>
            </a:blip>
            <a:stretch>
              <a:fillRect l="-27357" t="-607244" b="-610362"/>
            </a:stretch>
          </a:blipFill>
        </p:spPr>
        <p:txBody>
          <a:bodyPr/>
          <a:lstStyle/>
          <a:p>
            <a:endParaRPr lang="en-US"/>
          </a:p>
        </p:txBody>
      </p:sp>
      <p:graphicFrame>
        <p:nvGraphicFramePr>
          <p:cNvPr id="6" name="Table 6"/>
          <p:cNvGraphicFramePr>
            <a:graphicFrameLocks noGrp="1"/>
          </p:cNvGraphicFramePr>
          <p:nvPr/>
        </p:nvGraphicFramePr>
        <p:xfrm>
          <a:off x="114226" y="1492935"/>
          <a:ext cx="18288000" cy="8551494"/>
        </p:xfrm>
        <a:graphic>
          <a:graphicData uri="http://schemas.openxmlformats.org/drawingml/2006/table">
            <a:tbl>
              <a:tblPr/>
              <a:tblGrid>
                <a:gridCol w="9144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1019175">
                <a:tc>
                  <a:txBody>
                    <a:bodyPr/>
                    <a:lstStyle/>
                    <a:p>
                      <a:pPr algn="ctr">
                        <a:lnSpc>
                          <a:spcPts val="4200"/>
                        </a:lnSpc>
                        <a:defRPr/>
                      </a:pPr>
                      <a:r>
                        <a:rPr lang="en-US" sz="3000">
                          <a:solidFill>
                            <a:srgbClr val="FFFFFF"/>
                          </a:solidFill>
                          <a:latin typeface="Roboto Bold"/>
                        </a:rPr>
                        <a:t>Paper Acceptance Certificate</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Roboto Bold"/>
                        </a:rPr>
                        <a:t>Paper QR Code</a:t>
                      </a: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32319">
                <a:tc>
                  <a:txBody>
                    <a:bodyPr/>
                    <a:lstStyle/>
                    <a:p>
                      <a:pPr algn="ctr">
                        <a:lnSpc>
                          <a:spcPts val="3919"/>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Freeform 7"/>
          <p:cNvSpPr/>
          <p:nvPr/>
        </p:nvSpPr>
        <p:spPr>
          <a:xfrm>
            <a:off x="10255033" y="2521635"/>
            <a:ext cx="7004267" cy="7004267"/>
          </a:xfrm>
          <a:custGeom>
            <a:avLst/>
            <a:gdLst/>
            <a:ahLst/>
            <a:cxnLst/>
            <a:rect l="l" t="t" r="r" b="b"/>
            <a:pathLst>
              <a:path w="7004267" h="7004267">
                <a:moveTo>
                  <a:pt x="0" y="0"/>
                </a:moveTo>
                <a:lnTo>
                  <a:pt x="7004267" y="0"/>
                </a:lnTo>
                <a:lnTo>
                  <a:pt x="7004267" y="7004267"/>
                </a:lnTo>
                <a:lnTo>
                  <a:pt x="0" y="7004267"/>
                </a:lnTo>
                <a:lnTo>
                  <a:pt x="0" y="0"/>
                </a:lnTo>
                <a:close/>
              </a:path>
            </a:pathLst>
          </a:custGeom>
          <a:blipFill>
            <a:blip r:embed="rId5"/>
            <a:stretch>
              <a:fillRect/>
            </a:stretch>
          </a:blipFill>
        </p:spPr>
        <p:txBody>
          <a:bodyPr/>
          <a:lstStyle/>
          <a:p>
            <a:endParaRPr lang="en-US"/>
          </a:p>
        </p:txBody>
      </p:sp>
      <p:sp>
        <p:nvSpPr>
          <p:cNvPr id="8" name="Freeform 8"/>
          <p:cNvSpPr/>
          <p:nvPr/>
        </p:nvSpPr>
        <p:spPr>
          <a:xfrm>
            <a:off x="152227" y="3187068"/>
            <a:ext cx="9025244" cy="5163229"/>
          </a:xfrm>
          <a:custGeom>
            <a:avLst/>
            <a:gdLst/>
            <a:ahLst/>
            <a:cxnLst/>
            <a:rect l="l" t="t" r="r" b="b"/>
            <a:pathLst>
              <a:path w="9025244" h="5163229">
                <a:moveTo>
                  <a:pt x="0" y="0"/>
                </a:moveTo>
                <a:lnTo>
                  <a:pt x="9025244" y="0"/>
                </a:lnTo>
                <a:lnTo>
                  <a:pt x="9025244" y="5163229"/>
                </a:lnTo>
                <a:lnTo>
                  <a:pt x="0" y="5163229"/>
                </a:lnTo>
                <a:lnTo>
                  <a:pt x="0" y="0"/>
                </a:lnTo>
                <a:close/>
              </a:path>
            </a:pathLst>
          </a:custGeom>
          <a:blipFill>
            <a:blip r:embed="rId6"/>
            <a:stretch>
              <a:fillRect l="-9000" r="-8987"/>
            </a:stretch>
          </a:blipFill>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4558995"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Software Tools</a:t>
            </a:r>
          </a:p>
        </p:txBody>
      </p:sp>
      <p:grpSp>
        <p:nvGrpSpPr>
          <p:cNvPr id="5" name="Group 5"/>
          <p:cNvGrpSpPr/>
          <p:nvPr/>
        </p:nvGrpSpPr>
        <p:grpSpPr>
          <a:xfrm>
            <a:off x="742856" y="2173569"/>
            <a:ext cx="16802286" cy="5690373"/>
            <a:chOff x="0" y="0"/>
            <a:chExt cx="22403049" cy="7587164"/>
          </a:xfrm>
        </p:grpSpPr>
        <p:sp>
          <p:nvSpPr>
            <p:cNvPr id="6" name="Freeform 6"/>
            <p:cNvSpPr/>
            <p:nvPr/>
          </p:nvSpPr>
          <p:spPr>
            <a:xfrm>
              <a:off x="468584" y="0"/>
              <a:ext cx="1453046" cy="1353022"/>
            </a:xfrm>
            <a:custGeom>
              <a:avLst/>
              <a:gdLst/>
              <a:ahLst/>
              <a:cxnLst/>
              <a:rect l="l" t="t" r="r" b="b"/>
              <a:pathLst>
                <a:path w="1453046" h="1353022">
                  <a:moveTo>
                    <a:pt x="0" y="0"/>
                  </a:moveTo>
                  <a:lnTo>
                    <a:pt x="1453046" y="0"/>
                  </a:lnTo>
                  <a:lnTo>
                    <a:pt x="1453046" y="1353022"/>
                  </a:lnTo>
                  <a:lnTo>
                    <a:pt x="0" y="1353022"/>
                  </a:lnTo>
                  <a:lnTo>
                    <a:pt x="0" y="0"/>
                  </a:lnTo>
                  <a:close/>
                </a:path>
              </a:pathLst>
            </a:custGeom>
            <a:blipFill>
              <a:blip r:embed="rId3"/>
              <a:stretch>
                <a:fillRect t="-7392"/>
              </a:stretch>
            </a:blipFill>
          </p:spPr>
          <p:txBody>
            <a:bodyPr/>
            <a:lstStyle/>
            <a:p>
              <a:endParaRPr lang="en-US"/>
            </a:p>
          </p:txBody>
        </p:sp>
        <p:sp>
          <p:nvSpPr>
            <p:cNvPr id="7" name="Freeform 7"/>
            <p:cNvSpPr/>
            <p:nvPr/>
          </p:nvSpPr>
          <p:spPr>
            <a:xfrm>
              <a:off x="8159160" y="1811085"/>
              <a:ext cx="1322491" cy="1322491"/>
            </a:xfrm>
            <a:custGeom>
              <a:avLst/>
              <a:gdLst/>
              <a:ahLst/>
              <a:cxnLst/>
              <a:rect l="l" t="t" r="r" b="b"/>
              <a:pathLst>
                <a:path w="1322491" h="1322491">
                  <a:moveTo>
                    <a:pt x="0" y="0"/>
                  </a:moveTo>
                  <a:lnTo>
                    <a:pt x="1322490" y="0"/>
                  </a:lnTo>
                  <a:lnTo>
                    <a:pt x="1322490" y="1322491"/>
                  </a:lnTo>
                  <a:lnTo>
                    <a:pt x="0" y="1322491"/>
                  </a:lnTo>
                  <a:lnTo>
                    <a:pt x="0" y="0"/>
                  </a:lnTo>
                  <a:close/>
                </a:path>
              </a:pathLst>
            </a:custGeom>
            <a:blipFill>
              <a:blip r:embed="rId4"/>
              <a:stretch>
                <a:fillRect/>
              </a:stretch>
            </a:blipFill>
          </p:spPr>
          <p:txBody>
            <a:bodyPr/>
            <a:lstStyle/>
            <a:p>
              <a:endParaRPr lang="en-US"/>
            </a:p>
          </p:txBody>
        </p:sp>
        <p:sp>
          <p:nvSpPr>
            <p:cNvPr id="8" name="Freeform 8"/>
            <p:cNvSpPr/>
            <p:nvPr/>
          </p:nvSpPr>
          <p:spPr>
            <a:xfrm>
              <a:off x="468584" y="3707932"/>
              <a:ext cx="1508157" cy="1508157"/>
            </a:xfrm>
            <a:custGeom>
              <a:avLst/>
              <a:gdLst/>
              <a:ahLst/>
              <a:cxnLst/>
              <a:rect l="l" t="t" r="r" b="b"/>
              <a:pathLst>
                <a:path w="1508157" h="1508157">
                  <a:moveTo>
                    <a:pt x="0" y="0"/>
                  </a:moveTo>
                  <a:lnTo>
                    <a:pt x="1508157" y="0"/>
                  </a:lnTo>
                  <a:lnTo>
                    <a:pt x="1508157" y="1508156"/>
                  </a:lnTo>
                  <a:lnTo>
                    <a:pt x="0" y="1508156"/>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2482101" y="4129446"/>
              <a:ext cx="3085608" cy="765595"/>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Python</a:t>
              </a:r>
            </a:p>
          </p:txBody>
        </p:sp>
        <p:sp>
          <p:nvSpPr>
            <p:cNvPr id="10" name="Freeform 10"/>
            <p:cNvSpPr/>
            <p:nvPr/>
          </p:nvSpPr>
          <p:spPr>
            <a:xfrm>
              <a:off x="448172" y="1811085"/>
              <a:ext cx="1349669" cy="1439647"/>
            </a:xfrm>
            <a:custGeom>
              <a:avLst/>
              <a:gdLst/>
              <a:ahLst/>
              <a:cxnLst/>
              <a:rect l="l" t="t" r="r" b="b"/>
              <a:pathLst>
                <a:path w="1349669" h="1439647">
                  <a:moveTo>
                    <a:pt x="0" y="0"/>
                  </a:moveTo>
                  <a:lnTo>
                    <a:pt x="1349669" y="0"/>
                  </a:lnTo>
                  <a:lnTo>
                    <a:pt x="1349669" y="1439647"/>
                  </a:lnTo>
                  <a:lnTo>
                    <a:pt x="0" y="14396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8159160" y="56554"/>
              <a:ext cx="1296468" cy="1296468"/>
            </a:xfrm>
            <a:custGeom>
              <a:avLst/>
              <a:gdLst/>
              <a:ahLst/>
              <a:cxnLst/>
              <a:rect l="l" t="t" r="r" b="b"/>
              <a:pathLst>
                <a:path w="1296468" h="1296468">
                  <a:moveTo>
                    <a:pt x="0" y="0"/>
                  </a:moveTo>
                  <a:lnTo>
                    <a:pt x="1296468" y="0"/>
                  </a:lnTo>
                  <a:lnTo>
                    <a:pt x="1296468" y="1296468"/>
                  </a:lnTo>
                  <a:lnTo>
                    <a:pt x="0" y="12964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8043904" y="3590776"/>
              <a:ext cx="1521665" cy="1412612"/>
            </a:xfrm>
            <a:custGeom>
              <a:avLst/>
              <a:gdLst/>
              <a:ahLst/>
              <a:cxnLst/>
              <a:rect l="l" t="t" r="r" b="b"/>
              <a:pathLst>
                <a:path w="1521665" h="1412612">
                  <a:moveTo>
                    <a:pt x="0" y="0"/>
                  </a:moveTo>
                  <a:lnTo>
                    <a:pt x="1521665" y="0"/>
                  </a:lnTo>
                  <a:lnTo>
                    <a:pt x="1521665" y="1412612"/>
                  </a:lnTo>
                  <a:lnTo>
                    <a:pt x="0" y="1412612"/>
                  </a:lnTo>
                  <a:lnTo>
                    <a:pt x="0" y="0"/>
                  </a:lnTo>
                  <a:close/>
                </a:path>
              </a:pathLst>
            </a:custGeom>
            <a:blipFill>
              <a:blip r:embed="rId10"/>
              <a:stretch>
                <a:fillRect/>
              </a:stretch>
            </a:blipFill>
          </p:spPr>
          <p:txBody>
            <a:bodyPr/>
            <a:lstStyle/>
            <a:p>
              <a:endParaRPr lang="en-US"/>
            </a:p>
          </p:txBody>
        </p:sp>
        <p:sp>
          <p:nvSpPr>
            <p:cNvPr id="13" name="Freeform 13"/>
            <p:cNvSpPr/>
            <p:nvPr/>
          </p:nvSpPr>
          <p:spPr>
            <a:xfrm>
              <a:off x="0" y="6091660"/>
              <a:ext cx="2430151" cy="1366960"/>
            </a:xfrm>
            <a:custGeom>
              <a:avLst/>
              <a:gdLst/>
              <a:ahLst/>
              <a:cxnLst/>
              <a:rect l="l" t="t" r="r" b="b"/>
              <a:pathLst>
                <a:path w="2430151" h="1366960">
                  <a:moveTo>
                    <a:pt x="0" y="0"/>
                  </a:moveTo>
                  <a:lnTo>
                    <a:pt x="2430151" y="0"/>
                  </a:lnTo>
                  <a:lnTo>
                    <a:pt x="2430151" y="1366960"/>
                  </a:lnTo>
                  <a:lnTo>
                    <a:pt x="0" y="1366960"/>
                  </a:lnTo>
                  <a:lnTo>
                    <a:pt x="0" y="0"/>
                  </a:lnTo>
                  <a:close/>
                </a:path>
              </a:pathLst>
            </a:custGeom>
            <a:blipFill>
              <a:blip r:embed="rId11"/>
              <a:stretch>
                <a:fillRect t="-38888" b="-38888"/>
              </a:stretch>
            </a:blipFill>
          </p:spPr>
          <p:txBody>
            <a:bodyPr/>
            <a:lstStyle/>
            <a:p>
              <a:endParaRPr lang="en-US"/>
            </a:p>
          </p:txBody>
        </p:sp>
        <p:sp>
          <p:nvSpPr>
            <p:cNvPr id="14" name="TextBox 14"/>
            <p:cNvSpPr txBox="1"/>
            <p:nvPr/>
          </p:nvSpPr>
          <p:spPr>
            <a:xfrm>
              <a:off x="2430151" y="283183"/>
              <a:ext cx="1765914" cy="773778"/>
            </a:xfrm>
            <a:prstGeom prst="rect">
              <a:avLst/>
            </a:prstGeom>
          </p:spPr>
          <p:txBody>
            <a:bodyPr lIns="0" tIns="0" rIns="0" bIns="0" rtlCol="0" anchor="t">
              <a:spAutoFit/>
            </a:bodyPr>
            <a:lstStyle/>
            <a:p>
              <a:pPr algn="l">
                <a:lnSpc>
                  <a:spcPts val="4894"/>
                </a:lnSpc>
                <a:spcBef>
                  <a:spcPct val="0"/>
                </a:spcBef>
              </a:pPr>
              <a:r>
                <a:rPr lang="en-US" sz="3495" spc="-241">
                  <a:solidFill>
                    <a:srgbClr val="000000"/>
                  </a:solidFill>
                  <a:latin typeface="TT Rounds Condensed"/>
                </a:rPr>
                <a:t>Kaggle</a:t>
              </a:r>
            </a:p>
          </p:txBody>
        </p:sp>
        <p:sp>
          <p:nvSpPr>
            <p:cNvPr id="15" name="TextBox 15"/>
            <p:cNvSpPr txBox="1"/>
            <p:nvPr/>
          </p:nvSpPr>
          <p:spPr>
            <a:xfrm>
              <a:off x="9991519" y="2063736"/>
              <a:ext cx="2783118" cy="751816"/>
            </a:xfrm>
            <a:prstGeom prst="rect">
              <a:avLst/>
            </a:prstGeom>
          </p:spPr>
          <p:txBody>
            <a:bodyPr lIns="0" tIns="0" rIns="0" bIns="0" rtlCol="0" anchor="t">
              <a:spAutoFit/>
            </a:bodyPr>
            <a:lstStyle/>
            <a:p>
              <a:pPr algn="ctr">
                <a:lnSpc>
                  <a:spcPts val="4752"/>
                </a:lnSpc>
              </a:pPr>
              <a:r>
                <a:rPr lang="en-US" sz="3394">
                  <a:solidFill>
                    <a:srgbClr val="000000"/>
                  </a:solidFill>
                  <a:latin typeface="TT Rounds Condensed"/>
                </a:rPr>
                <a:t>Anaconda</a:t>
              </a:r>
            </a:p>
          </p:txBody>
        </p:sp>
        <p:sp>
          <p:nvSpPr>
            <p:cNvPr id="16" name="TextBox 16"/>
            <p:cNvSpPr txBox="1"/>
            <p:nvPr/>
          </p:nvSpPr>
          <p:spPr>
            <a:xfrm>
              <a:off x="2306072" y="2121757"/>
              <a:ext cx="3207742" cy="751628"/>
            </a:xfrm>
            <a:prstGeom prst="rect">
              <a:avLst/>
            </a:prstGeom>
          </p:spPr>
          <p:txBody>
            <a:bodyPr lIns="0" tIns="0" rIns="0" bIns="0" rtlCol="0" anchor="t">
              <a:spAutoFit/>
            </a:bodyPr>
            <a:lstStyle/>
            <a:p>
              <a:pPr algn="ctr">
                <a:lnSpc>
                  <a:spcPts val="4759"/>
                </a:lnSpc>
              </a:pPr>
              <a:r>
                <a:rPr lang="en-US" sz="3399">
                  <a:solidFill>
                    <a:srgbClr val="000000"/>
                  </a:solidFill>
                  <a:latin typeface="TT Rounds Condensed"/>
                </a:rPr>
                <a:t>TensorFlow</a:t>
              </a:r>
            </a:p>
          </p:txBody>
        </p:sp>
        <p:sp>
          <p:nvSpPr>
            <p:cNvPr id="17" name="TextBox 17"/>
            <p:cNvSpPr txBox="1"/>
            <p:nvPr/>
          </p:nvSpPr>
          <p:spPr>
            <a:xfrm>
              <a:off x="9963301" y="325150"/>
              <a:ext cx="1858841" cy="698024"/>
            </a:xfrm>
            <a:prstGeom prst="rect">
              <a:avLst/>
            </a:prstGeom>
          </p:spPr>
          <p:txBody>
            <a:bodyPr lIns="0" tIns="0" rIns="0" bIns="0" rtlCol="0" anchor="t">
              <a:spAutoFit/>
            </a:bodyPr>
            <a:lstStyle/>
            <a:p>
              <a:pPr algn="ctr">
                <a:lnSpc>
                  <a:spcPts val="4482"/>
                </a:lnSpc>
              </a:pPr>
              <a:r>
                <a:rPr lang="en-US" sz="3201">
                  <a:solidFill>
                    <a:srgbClr val="000000"/>
                  </a:solidFill>
                  <a:latin typeface="TT Rounds Condensed"/>
                </a:rPr>
                <a:t>GitHub</a:t>
              </a:r>
            </a:p>
          </p:txBody>
        </p:sp>
        <p:sp>
          <p:nvSpPr>
            <p:cNvPr id="18" name="TextBox 18"/>
            <p:cNvSpPr txBox="1"/>
            <p:nvPr/>
          </p:nvSpPr>
          <p:spPr>
            <a:xfrm>
              <a:off x="9991519" y="4053415"/>
              <a:ext cx="2783118" cy="751816"/>
            </a:xfrm>
            <a:prstGeom prst="rect">
              <a:avLst/>
            </a:prstGeom>
          </p:spPr>
          <p:txBody>
            <a:bodyPr lIns="0" tIns="0" rIns="0" bIns="0" rtlCol="0" anchor="t">
              <a:spAutoFit/>
            </a:bodyPr>
            <a:lstStyle/>
            <a:p>
              <a:pPr algn="ctr">
                <a:lnSpc>
                  <a:spcPts val="4752"/>
                </a:lnSpc>
              </a:pPr>
              <a:r>
                <a:rPr lang="en-US" sz="3394">
                  <a:solidFill>
                    <a:srgbClr val="000000"/>
                  </a:solidFill>
                  <a:latin typeface="TT Rounds Condensed"/>
                </a:rPr>
                <a:t>OpenCV</a:t>
              </a:r>
            </a:p>
          </p:txBody>
        </p:sp>
        <p:sp>
          <p:nvSpPr>
            <p:cNvPr id="19" name="TextBox 19"/>
            <p:cNvSpPr txBox="1"/>
            <p:nvPr/>
          </p:nvSpPr>
          <p:spPr>
            <a:xfrm>
              <a:off x="2150493" y="6584607"/>
              <a:ext cx="2783117" cy="751816"/>
            </a:xfrm>
            <a:prstGeom prst="rect">
              <a:avLst/>
            </a:prstGeom>
          </p:spPr>
          <p:txBody>
            <a:bodyPr lIns="0" tIns="0" rIns="0" bIns="0" rtlCol="0" anchor="t">
              <a:spAutoFit/>
            </a:bodyPr>
            <a:lstStyle/>
            <a:p>
              <a:pPr algn="ctr">
                <a:lnSpc>
                  <a:spcPts val="4752"/>
                </a:lnSpc>
              </a:pPr>
              <a:r>
                <a:rPr lang="en-US" sz="3394" dirty="0" err="1">
                  <a:solidFill>
                    <a:srgbClr val="000000"/>
                  </a:solidFill>
                  <a:latin typeface="TT Rounds Condensed"/>
                </a:rPr>
                <a:t>Keras</a:t>
              </a:r>
              <a:endParaRPr lang="en-US" sz="3394" dirty="0">
                <a:solidFill>
                  <a:srgbClr val="000000"/>
                </a:solidFill>
                <a:latin typeface="TT Rounds Condensed"/>
              </a:endParaRPr>
            </a:p>
          </p:txBody>
        </p:sp>
        <p:sp>
          <p:nvSpPr>
            <p:cNvPr id="20" name="Freeform 20"/>
            <p:cNvSpPr/>
            <p:nvPr/>
          </p:nvSpPr>
          <p:spPr>
            <a:xfrm>
              <a:off x="14602506" y="0"/>
              <a:ext cx="1300876" cy="1484402"/>
            </a:xfrm>
            <a:custGeom>
              <a:avLst/>
              <a:gdLst/>
              <a:ahLst/>
              <a:cxnLst/>
              <a:rect l="l" t="t" r="r" b="b"/>
              <a:pathLst>
                <a:path w="1300876" h="1484402">
                  <a:moveTo>
                    <a:pt x="0" y="0"/>
                  </a:moveTo>
                  <a:lnTo>
                    <a:pt x="1300876" y="0"/>
                  </a:lnTo>
                  <a:lnTo>
                    <a:pt x="1300876" y="1484402"/>
                  </a:lnTo>
                  <a:lnTo>
                    <a:pt x="0" y="14844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14552804" y="1928961"/>
              <a:ext cx="1540830" cy="1776639"/>
            </a:xfrm>
            <a:custGeom>
              <a:avLst/>
              <a:gdLst/>
              <a:ahLst/>
              <a:cxnLst/>
              <a:rect l="l" t="t" r="r" b="b"/>
              <a:pathLst>
                <a:path w="1540830" h="1776639">
                  <a:moveTo>
                    <a:pt x="0" y="0"/>
                  </a:moveTo>
                  <a:lnTo>
                    <a:pt x="1540830" y="0"/>
                  </a:lnTo>
                  <a:lnTo>
                    <a:pt x="1540830" y="1776639"/>
                  </a:lnTo>
                  <a:lnTo>
                    <a:pt x="0" y="177663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7955748" y="6032471"/>
              <a:ext cx="1499880" cy="1544820"/>
            </a:xfrm>
            <a:custGeom>
              <a:avLst/>
              <a:gdLst/>
              <a:ahLst/>
              <a:cxnLst/>
              <a:rect l="l" t="t" r="r" b="b"/>
              <a:pathLst>
                <a:path w="1499880" h="1544820">
                  <a:moveTo>
                    <a:pt x="0" y="0"/>
                  </a:moveTo>
                  <a:lnTo>
                    <a:pt x="1499880" y="0"/>
                  </a:lnTo>
                  <a:lnTo>
                    <a:pt x="1499880" y="1544820"/>
                  </a:lnTo>
                  <a:lnTo>
                    <a:pt x="0" y="15448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3" name="Freeform 23"/>
            <p:cNvSpPr/>
            <p:nvPr/>
          </p:nvSpPr>
          <p:spPr>
            <a:xfrm>
              <a:off x="14552804" y="4150159"/>
              <a:ext cx="1426804" cy="1426804"/>
            </a:xfrm>
            <a:custGeom>
              <a:avLst/>
              <a:gdLst/>
              <a:ahLst/>
              <a:cxnLst/>
              <a:rect l="l" t="t" r="r" b="b"/>
              <a:pathLst>
                <a:path w="1426804" h="1426804">
                  <a:moveTo>
                    <a:pt x="0" y="0"/>
                  </a:moveTo>
                  <a:lnTo>
                    <a:pt x="1426804" y="0"/>
                  </a:lnTo>
                  <a:lnTo>
                    <a:pt x="1426804" y="1426804"/>
                  </a:lnTo>
                  <a:lnTo>
                    <a:pt x="0" y="14268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4" name="Freeform 24"/>
            <p:cNvSpPr/>
            <p:nvPr/>
          </p:nvSpPr>
          <p:spPr>
            <a:xfrm>
              <a:off x="14544477" y="5938560"/>
              <a:ext cx="1475500" cy="1648604"/>
            </a:xfrm>
            <a:custGeom>
              <a:avLst/>
              <a:gdLst/>
              <a:ahLst/>
              <a:cxnLst/>
              <a:rect l="l" t="t" r="r" b="b"/>
              <a:pathLst>
                <a:path w="1475500" h="1648604">
                  <a:moveTo>
                    <a:pt x="0" y="0"/>
                  </a:moveTo>
                  <a:lnTo>
                    <a:pt x="1475500" y="0"/>
                  </a:lnTo>
                  <a:lnTo>
                    <a:pt x="1475500" y="1648604"/>
                  </a:lnTo>
                  <a:lnTo>
                    <a:pt x="0" y="1648604"/>
                  </a:lnTo>
                  <a:lnTo>
                    <a:pt x="0" y="0"/>
                  </a:lnTo>
                  <a:close/>
                </a:path>
              </a:pathLst>
            </a:custGeom>
            <a:blipFill>
              <a:blip r:embed="rId20"/>
              <a:stretch>
                <a:fillRect/>
              </a:stretch>
            </a:blipFill>
          </p:spPr>
          <p:txBody>
            <a:bodyPr/>
            <a:lstStyle/>
            <a:p>
              <a:endParaRPr lang="en-US"/>
            </a:p>
          </p:txBody>
        </p:sp>
        <p:sp>
          <p:nvSpPr>
            <p:cNvPr id="25" name="TextBox 25"/>
            <p:cNvSpPr txBox="1"/>
            <p:nvPr/>
          </p:nvSpPr>
          <p:spPr>
            <a:xfrm>
              <a:off x="16629284" y="4530996"/>
              <a:ext cx="5773765" cy="751628"/>
            </a:xfrm>
            <a:prstGeom prst="rect">
              <a:avLst/>
            </a:prstGeom>
          </p:spPr>
          <p:txBody>
            <a:bodyPr lIns="0" tIns="0" rIns="0" bIns="0" rtlCol="0" anchor="t">
              <a:spAutoFit/>
            </a:bodyPr>
            <a:lstStyle/>
            <a:p>
              <a:pPr algn="l">
                <a:lnSpc>
                  <a:spcPts val="4759"/>
                </a:lnSpc>
              </a:pPr>
              <a:r>
                <a:rPr lang="en-US" sz="3399">
                  <a:solidFill>
                    <a:srgbClr val="000000"/>
                  </a:solidFill>
                  <a:latin typeface="TT Rounds Condensed"/>
                </a:rPr>
                <a:t>Visual Studio Code</a:t>
              </a:r>
            </a:p>
          </p:txBody>
        </p:sp>
        <p:sp>
          <p:nvSpPr>
            <p:cNvPr id="26" name="TextBox 26"/>
            <p:cNvSpPr txBox="1"/>
            <p:nvPr/>
          </p:nvSpPr>
          <p:spPr>
            <a:xfrm>
              <a:off x="16564073" y="283183"/>
              <a:ext cx="1765914" cy="773778"/>
            </a:xfrm>
            <a:prstGeom prst="rect">
              <a:avLst/>
            </a:prstGeom>
          </p:spPr>
          <p:txBody>
            <a:bodyPr lIns="0" tIns="0" rIns="0" bIns="0" rtlCol="0" anchor="t">
              <a:spAutoFit/>
            </a:bodyPr>
            <a:lstStyle/>
            <a:p>
              <a:pPr algn="l">
                <a:lnSpc>
                  <a:spcPts val="4894"/>
                </a:lnSpc>
                <a:spcBef>
                  <a:spcPct val="0"/>
                </a:spcBef>
              </a:pPr>
              <a:r>
                <a:rPr lang="en-US" sz="3495" spc="-241">
                  <a:solidFill>
                    <a:srgbClr val="000000"/>
                  </a:solidFill>
                  <a:latin typeface="TT Rounds Condensed"/>
                </a:rPr>
                <a:t>HTMl</a:t>
              </a:r>
            </a:p>
          </p:txBody>
        </p:sp>
        <p:sp>
          <p:nvSpPr>
            <p:cNvPr id="27" name="TextBox 27"/>
            <p:cNvSpPr txBox="1"/>
            <p:nvPr/>
          </p:nvSpPr>
          <p:spPr>
            <a:xfrm>
              <a:off x="16466353" y="6283787"/>
              <a:ext cx="2233627" cy="751816"/>
            </a:xfrm>
            <a:prstGeom prst="rect">
              <a:avLst/>
            </a:prstGeom>
          </p:spPr>
          <p:txBody>
            <a:bodyPr lIns="0" tIns="0" rIns="0" bIns="0" rtlCol="0" anchor="t">
              <a:spAutoFit/>
            </a:bodyPr>
            <a:lstStyle/>
            <a:p>
              <a:pPr algn="l">
                <a:lnSpc>
                  <a:spcPts val="4752"/>
                </a:lnSpc>
              </a:pPr>
              <a:r>
                <a:rPr lang="en-US" sz="3394">
                  <a:solidFill>
                    <a:srgbClr val="000000"/>
                  </a:solidFill>
                  <a:latin typeface="TT Rounds Condensed"/>
                </a:rPr>
                <a:t>SQL</a:t>
              </a:r>
            </a:p>
          </p:txBody>
        </p:sp>
        <p:sp>
          <p:nvSpPr>
            <p:cNvPr id="28" name="TextBox 28"/>
            <p:cNvSpPr txBox="1"/>
            <p:nvPr/>
          </p:nvSpPr>
          <p:spPr>
            <a:xfrm>
              <a:off x="16601634" y="2566316"/>
              <a:ext cx="3207742" cy="751628"/>
            </a:xfrm>
            <a:prstGeom prst="rect">
              <a:avLst/>
            </a:prstGeom>
          </p:spPr>
          <p:txBody>
            <a:bodyPr lIns="0" tIns="0" rIns="0" bIns="0" rtlCol="0" anchor="t">
              <a:spAutoFit/>
            </a:bodyPr>
            <a:lstStyle/>
            <a:p>
              <a:pPr algn="l">
                <a:lnSpc>
                  <a:spcPts val="4759"/>
                </a:lnSpc>
              </a:pPr>
              <a:r>
                <a:rPr lang="en-US" sz="3399">
                  <a:solidFill>
                    <a:srgbClr val="000000"/>
                  </a:solidFill>
                  <a:latin typeface="TT Rounds Condensed"/>
                </a:rPr>
                <a:t>CSS</a:t>
              </a:r>
            </a:p>
          </p:txBody>
        </p:sp>
        <p:sp>
          <p:nvSpPr>
            <p:cNvPr id="29" name="TextBox 29"/>
            <p:cNvSpPr txBox="1"/>
            <p:nvPr/>
          </p:nvSpPr>
          <p:spPr>
            <a:xfrm>
              <a:off x="9937279" y="6387831"/>
              <a:ext cx="3492225" cy="698024"/>
            </a:xfrm>
            <a:prstGeom prst="rect">
              <a:avLst/>
            </a:prstGeom>
          </p:spPr>
          <p:txBody>
            <a:bodyPr lIns="0" tIns="0" rIns="0" bIns="0" rtlCol="0" anchor="t">
              <a:spAutoFit/>
            </a:bodyPr>
            <a:lstStyle/>
            <a:p>
              <a:pPr algn="ctr">
                <a:lnSpc>
                  <a:spcPts val="4482"/>
                </a:lnSpc>
              </a:pPr>
              <a:r>
                <a:rPr lang="en-US" sz="3201">
                  <a:solidFill>
                    <a:srgbClr val="000000"/>
                  </a:solidFill>
                  <a:latin typeface="TT Rounds Condensed"/>
                </a:rPr>
                <a:t>Java Scrip</a:t>
              </a:r>
            </a:p>
          </p:txBody>
        </p:sp>
      </p:grpSp>
    </p:spTree>
    <p:extLst>
      <p:ext uri="{BB962C8B-B14F-4D97-AF65-F5344CB8AC3E}">
        <p14:creationId xmlns:p14="http://schemas.microsoft.com/office/powerpoint/2010/main" val="623912534"/>
      </p:ext>
    </p:extLst>
  </p:cSld>
  <p:clrMapOvr>
    <a:masterClrMapping/>
  </p:clrMapOvr>
  <p:transition>
    <p:circl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2824046" y="2656257"/>
            <a:ext cx="11977959" cy="2083215"/>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a:rPr>
              <a:t>Our</a:t>
            </a:r>
          </a:p>
        </p:txBody>
      </p:sp>
      <p:sp>
        <p:nvSpPr>
          <p:cNvPr id="5" name="TextBox 5"/>
          <p:cNvSpPr txBox="1"/>
          <p:nvPr/>
        </p:nvSpPr>
        <p:spPr>
          <a:xfrm>
            <a:off x="3788637" y="5428597"/>
            <a:ext cx="11013369" cy="2083487"/>
          </a:xfrm>
          <a:prstGeom prst="rect">
            <a:avLst/>
          </a:prstGeom>
        </p:spPr>
        <p:txBody>
          <a:bodyPr lIns="0" tIns="0" rIns="0" bIns="0" rtlCol="0" anchor="t">
            <a:spAutoFit/>
          </a:bodyPr>
          <a:lstStyle/>
          <a:p>
            <a:pPr algn="ctr">
              <a:lnSpc>
                <a:spcPts val="15641"/>
              </a:lnSpc>
              <a:spcBef>
                <a:spcPct val="0"/>
              </a:spcBef>
            </a:pPr>
            <a:r>
              <a:rPr lang="en-US" sz="15641">
                <a:solidFill>
                  <a:srgbClr val="000000"/>
                </a:solidFill>
                <a:latin typeface="Bukhari Script Bold"/>
              </a:rPr>
              <a:t>APPlication</a:t>
            </a:r>
          </a:p>
        </p:txBody>
      </p:sp>
    </p:spTree>
  </p:cSld>
  <p:clrMapOvr>
    <a:masterClrMapping/>
  </p:clrMapOvr>
  <p:transition spd="slow">
    <p:circl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8055958"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Desktop APP using </a:t>
            </a:r>
            <a:r>
              <a:rPr lang="en-US" dirty="0" err="1"/>
              <a:t>PySimpleGUI</a:t>
            </a:r>
            <a:endParaRPr lang="en-US" dirty="0"/>
          </a:p>
        </p:txBody>
      </p:sp>
      <p:sp>
        <p:nvSpPr>
          <p:cNvPr id="5" name="Freeform 5"/>
          <p:cNvSpPr/>
          <p:nvPr/>
        </p:nvSpPr>
        <p:spPr>
          <a:xfrm>
            <a:off x="1028700" y="1718891"/>
            <a:ext cx="16230600" cy="7271002"/>
          </a:xfrm>
          <a:custGeom>
            <a:avLst/>
            <a:gdLst/>
            <a:ahLst/>
            <a:cxnLst/>
            <a:rect l="l" t="t" r="r" b="b"/>
            <a:pathLst>
              <a:path w="16230600" h="7271002">
                <a:moveTo>
                  <a:pt x="0" y="0"/>
                </a:moveTo>
                <a:lnTo>
                  <a:pt x="16230600" y="0"/>
                </a:lnTo>
                <a:lnTo>
                  <a:pt x="16230600" y="7271001"/>
                </a:lnTo>
                <a:lnTo>
                  <a:pt x="0" y="7271001"/>
                </a:lnTo>
                <a:lnTo>
                  <a:pt x="0" y="0"/>
                </a:lnTo>
                <a:close/>
              </a:path>
            </a:pathLst>
          </a:custGeom>
          <a:blipFill>
            <a:blip r:embed="rId3"/>
            <a:stretch>
              <a:fillRect t="-15498" r="-2059" b="-638"/>
            </a:stretch>
          </a:blipFill>
        </p:spPr>
        <p:txBody>
          <a:bodyPr/>
          <a:lstStyle/>
          <a:p>
            <a:endParaRPr lang="en-US"/>
          </a:p>
        </p:txBody>
      </p:sp>
    </p:spTree>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9846429"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Motivation</a:t>
            </a:r>
          </a:p>
        </p:txBody>
      </p:sp>
      <p:sp>
        <p:nvSpPr>
          <p:cNvPr id="5" name="TextBox 5"/>
          <p:cNvSpPr txBox="1"/>
          <p:nvPr/>
        </p:nvSpPr>
        <p:spPr>
          <a:xfrm>
            <a:off x="359643" y="1456244"/>
            <a:ext cx="17206296" cy="3505200"/>
          </a:xfrm>
          <a:prstGeom prst="rect">
            <a:avLst/>
          </a:prstGeom>
        </p:spPr>
        <p:txBody>
          <a:bodyPr lIns="0" tIns="0" rIns="0" bIns="0" rtlCol="0" anchor="t">
            <a:spAutoFit/>
          </a:bodyPr>
          <a:lstStyle/>
          <a:p>
            <a:pPr algn="l">
              <a:lnSpc>
                <a:spcPts val="3479"/>
              </a:lnSpc>
            </a:pPr>
            <a:r>
              <a:rPr lang="en-US" sz="2899" spc="26" dirty="0">
                <a:solidFill>
                  <a:srgbClr val="000000"/>
                </a:solidFill>
                <a:latin typeface="TT Rounds Condensed"/>
              </a:rPr>
              <a:t>1. Patients: Individuals concerned about skin cancer or brain tumors can use our platform to analyze their images and receive preliminary insights, providing valuable information for discussion with healthcare professionals.</a:t>
            </a:r>
          </a:p>
          <a:p>
            <a:pPr algn="l">
              <a:lnSpc>
                <a:spcPts val="3479"/>
              </a:lnSpc>
            </a:pPr>
            <a:endParaRPr lang="en-US" sz="2899" spc="26" dirty="0">
              <a:solidFill>
                <a:srgbClr val="000000"/>
              </a:solidFill>
              <a:latin typeface="TT Rounds Condensed"/>
            </a:endParaRPr>
          </a:p>
          <a:p>
            <a:pPr algn="l">
              <a:lnSpc>
                <a:spcPts val="3479"/>
              </a:lnSpc>
            </a:pPr>
            <a:r>
              <a:rPr lang="en-US" sz="2899" spc="26" dirty="0">
                <a:solidFill>
                  <a:srgbClr val="000000"/>
                </a:solidFill>
                <a:latin typeface="TT Rounds Condensed"/>
              </a:rPr>
              <a:t>2. Healthcare Institutions: Hospitals, clinics, and healthcare facilities can integrate our technology into their systems to enhance diagnostic capabilities, streamline workflows, and improve patient outcomes.</a:t>
            </a:r>
          </a:p>
          <a:p>
            <a:pPr algn="l">
              <a:lnSpc>
                <a:spcPts val="3479"/>
              </a:lnSpc>
            </a:pPr>
            <a:endParaRPr lang="en-US" sz="2899" spc="26" dirty="0">
              <a:solidFill>
                <a:srgbClr val="000000"/>
              </a:solidFill>
              <a:latin typeface="TT Rounds Condensed"/>
            </a:endParaRPr>
          </a:p>
          <a:p>
            <a:pPr algn="l">
              <a:lnSpc>
                <a:spcPts val="3479"/>
              </a:lnSpc>
            </a:pPr>
            <a:r>
              <a:rPr lang="en-US" sz="2899" spc="27" dirty="0">
                <a:solidFill>
                  <a:srgbClr val="000000"/>
                </a:solidFill>
                <a:latin typeface="TT Rounds Condensed"/>
              </a:rPr>
              <a:t>3. Researchers: Scientists and researchers in the field of medical imaging and artificial intelligence can utilize our platform for data analysis, algorithm validation, and development of new methodologies.</a:t>
            </a:r>
          </a:p>
        </p:txBody>
      </p:sp>
      <p:grpSp>
        <p:nvGrpSpPr>
          <p:cNvPr id="6" name="Group 6"/>
          <p:cNvGrpSpPr/>
          <p:nvPr/>
        </p:nvGrpSpPr>
        <p:grpSpPr>
          <a:xfrm>
            <a:off x="1028700" y="5673937"/>
            <a:ext cx="3127448" cy="3127448"/>
            <a:chOff x="0" y="0"/>
            <a:chExt cx="4169930" cy="4169930"/>
          </a:xfrm>
        </p:grpSpPr>
        <p:sp>
          <p:nvSpPr>
            <p:cNvPr id="7" name="Freeform 7"/>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8" name="Picture 8"/>
            <p:cNvPicPr>
              <a:picLocks noChangeAspect="1"/>
            </p:cNvPicPr>
            <p:nvPr/>
          </p:nvPicPr>
          <p:blipFill>
            <a:blip r:embed="rId5">
              <a:alphaModFix amt="15000"/>
            </a:blip>
            <a:srcRect/>
            <a:stretch>
              <a:fillRect/>
            </a:stretch>
          </p:blipFill>
          <p:spPr>
            <a:xfrm>
              <a:off x="0" y="0"/>
              <a:ext cx="4169930" cy="4169930"/>
            </a:xfrm>
            <a:prstGeom prst="rect">
              <a:avLst/>
            </a:prstGeom>
          </p:spPr>
        </p:pic>
        <p:sp>
          <p:nvSpPr>
            <p:cNvPr id="9" name="TextBox 9"/>
            <p:cNvSpPr txBox="1"/>
            <p:nvPr/>
          </p:nvSpPr>
          <p:spPr>
            <a:xfrm>
              <a:off x="299425" y="1723014"/>
              <a:ext cx="3571081" cy="688223"/>
            </a:xfrm>
            <a:prstGeom prst="rect">
              <a:avLst/>
            </a:prstGeom>
          </p:spPr>
          <p:txBody>
            <a:bodyPr lIns="0" tIns="0" rIns="0" bIns="0" rtlCol="0" anchor="t">
              <a:spAutoFit/>
            </a:bodyPr>
            <a:lstStyle/>
            <a:p>
              <a:pPr algn="ctr">
                <a:lnSpc>
                  <a:spcPts val="4320"/>
                </a:lnSpc>
                <a:spcBef>
                  <a:spcPct val="0"/>
                </a:spcBef>
              </a:pPr>
              <a:r>
                <a:rPr lang="en-US" sz="3200" spc="32">
                  <a:solidFill>
                    <a:srgbClr val="FEFFFE"/>
                  </a:solidFill>
                  <a:latin typeface="TT Rounds Condensed"/>
                </a:rPr>
                <a:t>Patients</a:t>
              </a:r>
            </a:p>
          </p:txBody>
        </p:sp>
      </p:grpSp>
      <p:grpSp>
        <p:nvGrpSpPr>
          <p:cNvPr id="10" name="Group 10"/>
          <p:cNvGrpSpPr/>
          <p:nvPr/>
        </p:nvGrpSpPr>
        <p:grpSpPr>
          <a:xfrm>
            <a:off x="14131852" y="5673937"/>
            <a:ext cx="3127448" cy="3127448"/>
            <a:chOff x="0" y="0"/>
            <a:chExt cx="4169930" cy="4169930"/>
          </a:xfrm>
        </p:grpSpPr>
        <p:sp>
          <p:nvSpPr>
            <p:cNvPr id="11" name="Freeform 11"/>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12" name="Picture 12"/>
            <p:cNvPicPr>
              <a:picLocks noChangeAspect="1"/>
            </p:cNvPicPr>
            <p:nvPr/>
          </p:nvPicPr>
          <p:blipFill>
            <a:blip r:embed="rId5">
              <a:alphaModFix amt="15000"/>
            </a:blip>
            <a:srcRect/>
            <a:stretch>
              <a:fillRect/>
            </a:stretch>
          </p:blipFill>
          <p:spPr>
            <a:xfrm>
              <a:off x="0" y="0"/>
              <a:ext cx="4169930" cy="4169930"/>
            </a:xfrm>
            <a:prstGeom prst="rect">
              <a:avLst/>
            </a:prstGeom>
          </p:spPr>
        </p:pic>
        <p:sp>
          <p:nvSpPr>
            <p:cNvPr id="13" name="TextBox 13"/>
            <p:cNvSpPr txBox="1"/>
            <p:nvPr/>
          </p:nvSpPr>
          <p:spPr>
            <a:xfrm>
              <a:off x="158048" y="1385109"/>
              <a:ext cx="3832166" cy="1447800"/>
            </a:xfrm>
            <a:prstGeom prst="rect">
              <a:avLst/>
            </a:prstGeom>
          </p:spPr>
          <p:txBody>
            <a:bodyPr lIns="0" tIns="0" rIns="0" bIns="0" rtlCol="0" anchor="t">
              <a:spAutoFit/>
            </a:bodyPr>
            <a:lstStyle/>
            <a:p>
              <a:pPr algn="ctr">
                <a:lnSpc>
                  <a:spcPts val="4320"/>
                </a:lnSpc>
                <a:spcBef>
                  <a:spcPct val="0"/>
                </a:spcBef>
              </a:pPr>
              <a:r>
                <a:rPr lang="en-US" sz="3200" spc="32">
                  <a:solidFill>
                    <a:srgbClr val="FEFFFE"/>
                  </a:solidFill>
                  <a:latin typeface="TT Rounds Condensed"/>
                </a:rPr>
                <a:t>Research Community</a:t>
              </a:r>
            </a:p>
          </p:txBody>
        </p:sp>
      </p:grpSp>
      <p:grpSp>
        <p:nvGrpSpPr>
          <p:cNvPr id="14" name="Group 14"/>
          <p:cNvGrpSpPr/>
          <p:nvPr/>
        </p:nvGrpSpPr>
        <p:grpSpPr>
          <a:xfrm>
            <a:off x="7580276" y="5673937"/>
            <a:ext cx="3127448" cy="3136464"/>
            <a:chOff x="0" y="0"/>
            <a:chExt cx="4169930" cy="4181952"/>
          </a:xfrm>
        </p:grpSpPr>
        <p:sp>
          <p:nvSpPr>
            <p:cNvPr id="15" name="Freeform 15"/>
            <p:cNvSpPr/>
            <p:nvPr/>
          </p:nvSpPr>
          <p:spPr>
            <a:xfrm>
              <a:off x="0" y="0"/>
              <a:ext cx="4169930" cy="4169930"/>
            </a:xfrm>
            <a:custGeom>
              <a:avLst/>
              <a:gdLst/>
              <a:ahLst/>
              <a:cxnLst/>
              <a:rect l="l" t="t" r="r" b="b"/>
              <a:pathLst>
                <a:path w="4169930" h="4169930">
                  <a:moveTo>
                    <a:pt x="0" y="0"/>
                  </a:moveTo>
                  <a:lnTo>
                    <a:pt x="4169930" y="0"/>
                  </a:lnTo>
                  <a:lnTo>
                    <a:pt x="4169930" y="4169930"/>
                  </a:lnTo>
                  <a:lnTo>
                    <a:pt x="0" y="4169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600"/>
            </a:p>
          </p:txBody>
        </p:sp>
        <p:pic>
          <p:nvPicPr>
            <p:cNvPr id="16" name="Picture 16"/>
            <p:cNvPicPr>
              <a:picLocks noChangeAspect="1"/>
            </p:cNvPicPr>
            <p:nvPr/>
          </p:nvPicPr>
          <p:blipFill>
            <a:blip r:embed="rId5">
              <a:alphaModFix amt="15000"/>
            </a:blip>
            <a:srcRect/>
            <a:stretch>
              <a:fillRect/>
            </a:stretch>
          </p:blipFill>
          <p:spPr>
            <a:xfrm>
              <a:off x="0" y="12022"/>
              <a:ext cx="4169930" cy="4169930"/>
            </a:xfrm>
            <a:prstGeom prst="rect">
              <a:avLst/>
            </a:prstGeom>
          </p:spPr>
        </p:pic>
        <p:sp>
          <p:nvSpPr>
            <p:cNvPr id="17" name="TextBox 17"/>
            <p:cNvSpPr txBox="1"/>
            <p:nvPr/>
          </p:nvSpPr>
          <p:spPr>
            <a:xfrm>
              <a:off x="318062" y="1323451"/>
              <a:ext cx="3533806" cy="1447800"/>
            </a:xfrm>
            <a:prstGeom prst="rect">
              <a:avLst/>
            </a:prstGeom>
          </p:spPr>
          <p:txBody>
            <a:bodyPr lIns="0" tIns="0" rIns="0" bIns="0" rtlCol="0" anchor="t">
              <a:spAutoFit/>
            </a:bodyPr>
            <a:lstStyle/>
            <a:p>
              <a:pPr algn="ctr">
                <a:lnSpc>
                  <a:spcPts val="4320"/>
                </a:lnSpc>
                <a:spcBef>
                  <a:spcPct val="0"/>
                </a:spcBef>
              </a:pPr>
              <a:r>
                <a:rPr lang="en-US" sz="3200" spc="32">
                  <a:solidFill>
                    <a:srgbClr val="FEFFFE"/>
                  </a:solidFill>
                  <a:latin typeface="TT Rounds Condensed"/>
                </a:rPr>
                <a:t>Healthcare Institutions</a:t>
              </a:r>
            </a:p>
          </p:txBody>
        </p:sp>
      </p:grpSp>
    </p:spTree>
  </p:cSld>
  <p:clrMapOvr>
    <a:masterClrMapping/>
  </p:clrMapOvr>
  <p:transition spd="slow">
    <p:push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4558995"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err="1"/>
              <a:t>Streamlit</a:t>
            </a:r>
            <a:r>
              <a:rPr lang="en-US" dirty="0"/>
              <a:t> APP</a:t>
            </a:r>
          </a:p>
        </p:txBody>
      </p:sp>
      <p:grpSp>
        <p:nvGrpSpPr>
          <p:cNvPr id="5" name="Group 5"/>
          <p:cNvGrpSpPr/>
          <p:nvPr/>
        </p:nvGrpSpPr>
        <p:grpSpPr>
          <a:xfrm>
            <a:off x="0" y="1832480"/>
            <a:ext cx="18288000" cy="6601685"/>
            <a:chOff x="0" y="0"/>
            <a:chExt cx="24384000" cy="8802246"/>
          </a:xfrm>
        </p:grpSpPr>
        <p:sp>
          <p:nvSpPr>
            <p:cNvPr id="6" name="Freeform 6"/>
            <p:cNvSpPr/>
            <p:nvPr/>
          </p:nvSpPr>
          <p:spPr>
            <a:xfrm>
              <a:off x="0" y="0"/>
              <a:ext cx="11741367" cy="8802246"/>
            </a:xfrm>
            <a:custGeom>
              <a:avLst/>
              <a:gdLst/>
              <a:ahLst/>
              <a:cxnLst/>
              <a:rect l="l" t="t" r="r" b="b"/>
              <a:pathLst>
                <a:path w="11741367" h="8802246">
                  <a:moveTo>
                    <a:pt x="0" y="0"/>
                  </a:moveTo>
                  <a:lnTo>
                    <a:pt x="11741367" y="0"/>
                  </a:lnTo>
                  <a:lnTo>
                    <a:pt x="11741367" y="8802246"/>
                  </a:lnTo>
                  <a:lnTo>
                    <a:pt x="0" y="8802246"/>
                  </a:lnTo>
                  <a:lnTo>
                    <a:pt x="0" y="0"/>
                  </a:lnTo>
                  <a:close/>
                </a:path>
              </a:pathLst>
            </a:custGeom>
            <a:blipFill>
              <a:blip r:embed="rId3"/>
              <a:stretch>
                <a:fillRect l="-46667" t="-22157" r="-41613" b="-19113"/>
              </a:stretch>
            </a:blipFill>
          </p:spPr>
          <p:txBody>
            <a:bodyPr/>
            <a:lstStyle/>
            <a:p>
              <a:endParaRPr lang="en-US"/>
            </a:p>
          </p:txBody>
        </p:sp>
        <p:sp>
          <p:nvSpPr>
            <p:cNvPr id="7" name="Freeform 7"/>
            <p:cNvSpPr/>
            <p:nvPr/>
          </p:nvSpPr>
          <p:spPr>
            <a:xfrm>
              <a:off x="12192000" y="0"/>
              <a:ext cx="12192000" cy="8802246"/>
            </a:xfrm>
            <a:custGeom>
              <a:avLst/>
              <a:gdLst/>
              <a:ahLst/>
              <a:cxnLst/>
              <a:rect l="l" t="t" r="r" b="b"/>
              <a:pathLst>
                <a:path w="12192000" h="8802246">
                  <a:moveTo>
                    <a:pt x="0" y="0"/>
                  </a:moveTo>
                  <a:lnTo>
                    <a:pt x="12192000" y="0"/>
                  </a:lnTo>
                  <a:lnTo>
                    <a:pt x="12192000" y="8802246"/>
                  </a:lnTo>
                  <a:lnTo>
                    <a:pt x="0" y="8802246"/>
                  </a:lnTo>
                  <a:lnTo>
                    <a:pt x="0" y="0"/>
                  </a:lnTo>
                  <a:close/>
                </a:path>
              </a:pathLst>
            </a:custGeom>
            <a:blipFill>
              <a:blip r:embed="rId4"/>
              <a:stretch>
                <a:fillRect/>
              </a:stretch>
            </a:blipFill>
          </p:spPr>
          <p:txBody>
            <a:bodyPr/>
            <a:lstStyle/>
            <a:p>
              <a:endParaRPr lang="en-US"/>
            </a:p>
          </p:txBody>
        </p:sp>
      </p:gr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1329976" y="1365764"/>
            <a:ext cx="15628049" cy="7892536"/>
          </a:xfrm>
          <a:custGeom>
            <a:avLst/>
            <a:gdLst/>
            <a:ahLst/>
            <a:cxnLst/>
            <a:rect l="l" t="t" r="r" b="b"/>
            <a:pathLst>
              <a:path w="15628049" h="7892536">
                <a:moveTo>
                  <a:pt x="0" y="0"/>
                </a:moveTo>
                <a:lnTo>
                  <a:pt x="15628048" y="0"/>
                </a:lnTo>
                <a:lnTo>
                  <a:pt x="15628048" y="7892536"/>
                </a:lnTo>
                <a:lnTo>
                  <a:pt x="0" y="7892536"/>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4558995" cy="551433"/>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Website Platform</a:t>
            </a: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5964957" cy="551433"/>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Website Platform (Cont.)</a:t>
            </a:r>
          </a:p>
        </p:txBody>
      </p:sp>
      <p:sp>
        <p:nvSpPr>
          <p:cNvPr id="5" name="Freeform 5"/>
          <p:cNvSpPr/>
          <p:nvPr/>
        </p:nvSpPr>
        <p:spPr>
          <a:xfrm>
            <a:off x="1028700" y="1526163"/>
            <a:ext cx="16230600" cy="7732137"/>
          </a:xfrm>
          <a:custGeom>
            <a:avLst/>
            <a:gdLst/>
            <a:ahLst/>
            <a:cxnLst/>
            <a:rect l="l" t="t" r="r" b="b"/>
            <a:pathLst>
              <a:path w="16230600" h="7732137">
                <a:moveTo>
                  <a:pt x="0" y="0"/>
                </a:moveTo>
                <a:lnTo>
                  <a:pt x="16230600" y="0"/>
                </a:lnTo>
                <a:lnTo>
                  <a:pt x="16230600" y="7732137"/>
                </a:lnTo>
                <a:lnTo>
                  <a:pt x="0" y="7732137"/>
                </a:lnTo>
                <a:lnTo>
                  <a:pt x="0" y="0"/>
                </a:lnTo>
                <a:close/>
              </a:path>
            </a:pathLst>
          </a:custGeom>
          <a:blipFill>
            <a:blip r:embed="rId3"/>
            <a:stretch>
              <a:fillRect/>
            </a:stretch>
          </a:blipFill>
        </p:spPr>
        <p:txBody>
          <a:bodyPr/>
          <a:lstStyle/>
          <a:p>
            <a:endParaRPr lang="en-US"/>
          </a:p>
        </p:txBody>
      </p:sp>
    </p:spTree>
  </p:cSld>
  <p:clrMapOvr>
    <a:masterClrMapping/>
  </p:clrMapOvr>
  <p:transition>
    <p:cover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1610243" y="1425188"/>
            <a:ext cx="15067515" cy="7833112"/>
          </a:xfrm>
          <a:custGeom>
            <a:avLst/>
            <a:gdLst/>
            <a:ahLst/>
            <a:cxnLst/>
            <a:rect l="l" t="t" r="r" b="b"/>
            <a:pathLst>
              <a:path w="15067515" h="7833112">
                <a:moveTo>
                  <a:pt x="0" y="0"/>
                </a:moveTo>
                <a:lnTo>
                  <a:pt x="15067514" y="0"/>
                </a:lnTo>
                <a:lnTo>
                  <a:pt x="15067514" y="7833112"/>
                </a:lnTo>
                <a:lnTo>
                  <a:pt x="0" y="783311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59643" y="538114"/>
            <a:ext cx="6955557" cy="551433"/>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Website Platform (Cont.)</a:t>
            </a:r>
          </a:p>
        </p:txBody>
      </p:sp>
    </p:spTree>
  </p:cSld>
  <p:clrMapOvr>
    <a:masterClrMapping/>
  </p:clrMapOvr>
  <p:transition>
    <p:cover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5365433"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Conclusion</a:t>
            </a:r>
          </a:p>
        </p:txBody>
      </p:sp>
      <p:sp>
        <p:nvSpPr>
          <p:cNvPr id="5" name="TextBox 5"/>
          <p:cNvSpPr txBox="1"/>
          <p:nvPr/>
        </p:nvSpPr>
        <p:spPr>
          <a:xfrm>
            <a:off x="359643" y="1532948"/>
            <a:ext cx="17302498" cy="3571491"/>
          </a:xfrm>
          <a:prstGeom prst="rect">
            <a:avLst/>
          </a:prstGeom>
        </p:spPr>
        <p:txBody>
          <a:bodyPr lIns="0" tIns="0" rIns="0" bIns="0" rtlCol="0" anchor="t">
            <a:spAutoFit/>
          </a:bodyPr>
          <a:lstStyle/>
          <a:p>
            <a:pPr marL="457200" indent="-457200" algn="l">
              <a:lnSpc>
                <a:spcPts val="3479"/>
              </a:lnSpc>
              <a:buFont typeface="Arial" panose="020B0604020202020204" pitchFamily="34" charset="0"/>
              <a:buChar char="•"/>
            </a:pPr>
            <a:r>
              <a:rPr lang="en-US" sz="2899" spc="27" dirty="0">
                <a:solidFill>
                  <a:srgbClr val="000000"/>
                </a:solidFill>
                <a:latin typeface="TT Rounds Condensed"/>
              </a:rPr>
              <a:t>Our project uses cutting-edge medical imaging and machine learning for early and precise cancer detection, aiming to improve healthcare efficiency, alleviate diagnostic challenges, and lessen the psychological and financial burdens on patients globally.</a:t>
            </a:r>
          </a:p>
          <a:p>
            <a:pPr marL="457200" indent="-457200" algn="l">
              <a:lnSpc>
                <a:spcPts val="3479"/>
              </a:lnSpc>
              <a:buFont typeface="Arial" panose="020B0604020202020204" pitchFamily="34" charset="0"/>
              <a:buChar char="•"/>
            </a:pPr>
            <a:endParaRPr lang="en-US" sz="2899" spc="27" dirty="0">
              <a:solidFill>
                <a:srgbClr val="000000"/>
              </a:solidFill>
              <a:latin typeface="TT Rounds Condensed"/>
            </a:endParaRPr>
          </a:p>
          <a:p>
            <a:pPr marL="457200" indent="-457200" algn="l">
              <a:lnSpc>
                <a:spcPts val="3479"/>
              </a:lnSpc>
              <a:buFont typeface="Arial" panose="020B0604020202020204" pitchFamily="34" charset="0"/>
              <a:buChar char="•"/>
            </a:pPr>
            <a:r>
              <a:rPr lang="en-US" sz="2899" spc="26" dirty="0">
                <a:solidFill>
                  <a:srgbClr val="000000"/>
                </a:solidFill>
                <a:latin typeface="TT Rounds Condensed"/>
              </a:rPr>
              <a:t>Our project follows a 6 phase plan which allows for a smooth operation:</a:t>
            </a:r>
            <a:br>
              <a:rPr lang="en-US" sz="2899" spc="26" dirty="0">
                <a:solidFill>
                  <a:srgbClr val="000000"/>
                </a:solidFill>
                <a:latin typeface="TT Rounds Condensed"/>
              </a:rPr>
            </a:br>
            <a:br>
              <a:rPr lang="en-US" sz="2899" spc="26" dirty="0">
                <a:solidFill>
                  <a:srgbClr val="000000"/>
                </a:solidFill>
                <a:latin typeface="TT Rounds Condensed"/>
              </a:rPr>
            </a:br>
            <a:r>
              <a:rPr lang="en-US" sz="2899" spc="26" dirty="0">
                <a:solidFill>
                  <a:srgbClr val="000000"/>
                </a:solidFill>
                <a:latin typeface="TT Rounds Condensed"/>
              </a:rPr>
              <a:t>enhancing early diagnostic accuracy, precise lesion segmentation for more informed decisions, streamlined work flow for better efficiency of patient care, will help research and data advancements for future use.</a:t>
            </a: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38114"/>
            <a:ext cx="5365433" cy="54292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Future Work</a:t>
            </a:r>
          </a:p>
        </p:txBody>
      </p:sp>
      <p:sp>
        <p:nvSpPr>
          <p:cNvPr id="5" name="TextBox 5"/>
          <p:cNvSpPr txBox="1"/>
          <p:nvPr/>
        </p:nvSpPr>
        <p:spPr>
          <a:xfrm>
            <a:off x="359643" y="1532948"/>
            <a:ext cx="17302498" cy="4020331"/>
          </a:xfrm>
          <a:prstGeom prst="rect">
            <a:avLst/>
          </a:prstGeom>
        </p:spPr>
        <p:txBody>
          <a:bodyPr lIns="0" tIns="0" rIns="0" bIns="0" rtlCol="0" anchor="t">
            <a:spAutoFit/>
          </a:bodyPr>
          <a:lstStyle/>
          <a:p>
            <a:pPr marL="457200" indent="-457200" algn="l">
              <a:lnSpc>
                <a:spcPts val="3479"/>
              </a:lnSpc>
              <a:buFont typeface="Arial" panose="020B0604020202020204" pitchFamily="34" charset="0"/>
              <a:buChar char="•"/>
            </a:pPr>
            <a:r>
              <a:rPr lang="en-US" sz="2899" spc="27" dirty="0">
                <a:solidFill>
                  <a:srgbClr val="000000"/>
                </a:solidFill>
                <a:latin typeface="TT Rounds Condensed"/>
              </a:rPr>
              <a:t>Multi-Modal Diagnosis: Extend our AI project to cover multiple imaging modalities beyond skin and brain scans. Incorporating X-rays, CT scans, or histopathological images will facilitate comprehensive cancer diagnosis across various types.</a:t>
            </a:r>
          </a:p>
          <a:p>
            <a:pPr marL="457200" indent="-457200" algn="l">
              <a:lnSpc>
                <a:spcPts val="3479"/>
              </a:lnSpc>
              <a:buFont typeface="Arial" panose="020B0604020202020204" pitchFamily="34" charset="0"/>
              <a:buChar char="•"/>
            </a:pPr>
            <a:endParaRPr lang="en-US" sz="2899" spc="27" dirty="0">
              <a:solidFill>
                <a:srgbClr val="000000"/>
              </a:solidFill>
              <a:latin typeface="TT Rounds Condensed"/>
            </a:endParaRPr>
          </a:p>
          <a:p>
            <a:pPr marL="457200" indent="-457200">
              <a:lnSpc>
                <a:spcPts val="3479"/>
              </a:lnSpc>
              <a:buFont typeface="Arial" panose="020B0604020202020204" pitchFamily="34" charset="0"/>
              <a:buChar char="•"/>
            </a:pPr>
            <a:r>
              <a:rPr lang="en-US" sz="2899" spc="27" dirty="0">
                <a:solidFill>
                  <a:srgbClr val="000000"/>
                </a:solidFill>
                <a:latin typeface="TT Rounds Condensed"/>
              </a:rPr>
              <a:t>Clinical Decision Support: Integrate our AI project into clinical workflows to offer decision support for healthcare professionals. </a:t>
            </a:r>
          </a:p>
          <a:p>
            <a:pPr marL="457200" indent="-457200">
              <a:lnSpc>
                <a:spcPts val="3479"/>
              </a:lnSpc>
              <a:buFont typeface="Arial" panose="020B0604020202020204" pitchFamily="34" charset="0"/>
              <a:buChar char="•"/>
            </a:pPr>
            <a:endParaRPr lang="en-US" sz="2899" spc="27" dirty="0">
              <a:solidFill>
                <a:srgbClr val="000000"/>
              </a:solidFill>
              <a:latin typeface="TT Rounds Condensed"/>
            </a:endParaRPr>
          </a:p>
          <a:p>
            <a:pPr marL="457200" indent="-457200">
              <a:lnSpc>
                <a:spcPts val="3479"/>
              </a:lnSpc>
              <a:buFont typeface="Arial" panose="020B0604020202020204" pitchFamily="34" charset="0"/>
              <a:buChar char="•"/>
            </a:pPr>
            <a:r>
              <a:rPr lang="en-US" sz="2899" spc="27" dirty="0">
                <a:solidFill>
                  <a:srgbClr val="000000"/>
                </a:solidFill>
                <a:latin typeface="TT Rounds Condensed"/>
              </a:rPr>
              <a:t>Patient Engagement: Foster patient engagement and adherence to treatment plans through personalized health recommendations generated by our AI project.</a:t>
            </a:r>
          </a:p>
        </p:txBody>
      </p:sp>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4298682" cy="676275"/>
          </a:xfrm>
          <a:prstGeom prst="rect">
            <a:avLst/>
          </a:prstGeom>
        </p:spPr>
        <p:txBody>
          <a:bodyPr lIns="0" tIns="0" rIns="0" bIns="0" rtlCol="0" anchor="t">
            <a:spAutoFit/>
          </a:bodyPr>
          <a:lstStyle>
            <a:defPPr>
              <a:defRPr lang="en-US"/>
            </a:defPPr>
            <a:lvl1pPr>
              <a:lnSpc>
                <a:spcPts val="5040"/>
              </a:lnSpc>
              <a:defRPr sz="4200" spc="39">
                <a:solidFill>
                  <a:srgbClr val="203864"/>
                </a:solidFill>
                <a:latin typeface="TT Rounds Condensed Bold"/>
              </a:defRPr>
            </a:lvl1pPr>
          </a:lstStyle>
          <a:p>
            <a:r>
              <a:rPr lang="en-US" dirty="0"/>
              <a:t>References</a:t>
            </a:r>
          </a:p>
        </p:txBody>
      </p:sp>
      <p:sp>
        <p:nvSpPr>
          <p:cNvPr id="5" name="TextBox 5"/>
          <p:cNvSpPr txBox="1"/>
          <p:nvPr/>
        </p:nvSpPr>
        <p:spPr>
          <a:xfrm>
            <a:off x="359643" y="1532948"/>
            <a:ext cx="17302498" cy="5257800"/>
          </a:xfrm>
          <a:prstGeom prst="rect">
            <a:avLst/>
          </a:prstGeom>
        </p:spPr>
        <p:txBody>
          <a:bodyPr lIns="0" tIns="0" rIns="0" bIns="0" rtlCol="0" anchor="t">
            <a:spAutoFit/>
          </a:bodyPr>
          <a:lstStyle/>
          <a:p>
            <a:pPr algn="l">
              <a:lnSpc>
                <a:spcPts val="3479"/>
              </a:lnSpc>
            </a:pPr>
            <a:r>
              <a:rPr lang="en-US" sz="2899" spc="26" dirty="0">
                <a:solidFill>
                  <a:srgbClr val="000000"/>
                </a:solidFill>
                <a:latin typeface="TT Rounds Condensed"/>
              </a:rPr>
              <a:t>1.Y Wang, Y </a:t>
            </a:r>
            <a:r>
              <a:rPr lang="en-US" sz="2899" spc="26" dirty="0" err="1">
                <a:solidFill>
                  <a:srgbClr val="000000"/>
                </a:solidFill>
                <a:latin typeface="TT Rounds Condensed"/>
              </a:rPr>
              <a:t>Wang,J</a:t>
            </a:r>
            <a:r>
              <a:rPr lang="en-US" sz="2899" spc="26" dirty="0">
                <a:solidFill>
                  <a:srgbClr val="000000"/>
                </a:solidFill>
                <a:latin typeface="TT Rounds Condensed"/>
              </a:rPr>
              <a:t> Cai, TK Lee, C Miao, ZJ Wang. </a:t>
            </a:r>
            <a:r>
              <a:rPr lang="en-US" sz="2899" spc="26" dirty="0" err="1">
                <a:solidFill>
                  <a:srgbClr val="000000"/>
                </a:solidFill>
                <a:latin typeface="TT Rounds Condensed"/>
              </a:rPr>
              <a:t>Ssd-kd</a:t>
            </a:r>
            <a:r>
              <a:rPr lang="en-US" sz="2899" spc="26" dirty="0">
                <a:solidFill>
                  <a:srgbClr val="000000"/>
                </a:solidFill>
                <a:latin typeface="TT Rounds Condensed"/>
              </a:rPr>
              <a:t>: A self-supervised diverse knowledge distillation method for lightweight skin lesion classification using </a:t>
            </a:r>
            <a:r>
              <a:rPr lang="en-US" sz="2899" spc="26" dirty="0" err="1">
                <a:solidFill>
                  <a:srgbClr val="000000"/>
                </a:solidFill>
                <a:latin typeface="TT Rounds Condensed"/>
              </a:rPr>
              <a:t>dermoscopic</a:t>
            </a:r>
            <a:r>
              <a:rPr lang="en-US" sz="2899" spc="26" dirty="0">
                <a:solidFill>
                  <a:srgbClr val="000000"/>
                </a:solidFill>
                <a:latin typeface="TT Rounds Condensed"/>
              </a:rPr>
              <a:t> images. Medical Image Analysis. 2023 Feb 1;84:102693.</a:t>
            </a:r>
          </a:p>
          <a:p>
            <a:pPr algn="l">
              <a:lnSpc>
                <a:spcPts val="3479"/>
              </a:lnSpc>
            </a:pPr>
            <a:endParaRPr lang="en-US" sz="2899" spc="26" dirty="0">
              <a:solidFill>
                <a:srgbClr val="000000"/>
              </a:solidFill>
              <a:latin typeface="TT Rounds Condensed"/>
            </a:endParaRPr>
          </a:p>
          <a:p>
            <a:pPr algn="l">
              <a:lnSpc>
                <a:spcPts val="3479"/>
              </a:lnSpc>
            </a:pPr>
            <a:r>
              <a:rPr lang="en-US" sz="2899" spc="26" dirty="0">
                <a:solidFill>
                  <a:srgbClr val="000000"/>
                </a:solidFill>
                <a:latin typeface="TT Rounds Condensed"/>
              </a:rPr>
              <a:t>2. S Panda, AS Tiwari, MR </a:t>
            </a:r>
            <a:r>
              <a:rPr lang="en-US" sz="2899" spc="26" dirty="0" err="1">
                <a:solidFill>
                  <a:srgbClr val="000000"/>
                </a:solidFill>
                <a:latin typeface="TT Rounds Condensed"/>
              </a:rPr>
              <a:t>Prusty</a:t>
            </a:r>
            <a:r>
              <a:rPr lang="en-US" sz="2899" spc="26" dirty="0">
                <a:solidFill>
                  <a:srgbClr val="000000"/>
                </a:solidFill>
                <a:latin typeface="TT Rounds Condensed"/>
              </a:rPr>
              <a:t>. Comparative study on different Deep Learning models for Skin Lesion Classification using transfer learning approach. International Journal of Scientific and Research Publications. 2021;11(1):219-32.</a:t>
            </a:r>
          </a:p>
          <a:p>
            <a:pPr algn="l">
              <a:lnSpc>
                <a:spcPts val="3479"/>
              </a:lnSpc>
            </a:pPr>
            <a:endParaRPr lang="en-US" sz="2899" spc="26" dirty="0">
              <a:solidFill>
                <a:srgbClr val="000000"/>
              </a:solidFill>
              <a:latin typeface="TT Rounds Condensed"/>
            </a:endParaRPr>
          </a:p>
          <a:p>
            <a:pPr algn="l">
              <a:lnSpc>
                <a:spcPts val="3479"/>
              </a:lnSpc>
            </a:pPr>
            <a:r>
              <a:rPr lang="en-US" sz="2899" spc="26" dirty="0">
                <a:solidFill>
                  <a:srgbClr val="000000"/>
                </a:solidFill>
                <a:latin typeface="TT Rounds Condensed"/>
              </a:rPr>
              <a:t>3. Wang B, </a:t>
            </a:r>
            <a:r>
              <a:rPr lang="en-US" sz="2899" spc="26" dirty="0" err="1">
                <a:solidFill>
                  <a:srgbClr val="000000"/>
                </a:solidFill>
                <a:latin typeface="TT Rounds Condensed"/>
              </a:rPr>
              <a:t>Geng</a:t>
            </a:r>
            <a:r>
              <a:rPr lang="en-US" sz="2899" spc="26" dirty="0">
                <a:solidFill>
                  <a:srgbClr val="000000"/>
                </a:solidFill>
                <a:latin typeface="TT Rounds Condensed"/>
              </a:rPr>
              <a:t> P, Li T, Yang Y, Tian X, Zhang G, Zhang X. A deep model towards accurate boundary location and strong generalization for medical image segmentation. Biomedical Signal Processing and Control. 2024 Feb 1;88:105623.</a:t>
            </a:r>
          </a:p>
          <a:p>
            <a:pPr algn="l">
              <a:lnSpc>
                <a:spcPts val="3479"/>
              </a:lnSpc>
            </a:pPr>
            <a:endParaRPr lang="en-US" sz="2899" spc="26" dirty="0">
              <a:solidFill>
                <a:srgbClr val="000000"/>
              </a:solidFill>
              <a:latin typeface="TT Rounds Condensed"/>
            </a:endParaRP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66" y="-15765"/>
            <a:ext cx="18294080" cy="10287000"/>
          </a:xfrm>
          <a:custGeom>
            <a:avLst/>
            <a:gdLst/>
            <a:ahLst/>
            <a:cxnLst/>
            <a:rect l="l" t="t" r="r" b="b"/>
            <a:pathLst>
              <a:path w="18294080" h="10287000">
                <a:moveTo>
                  <a:pt x="0" y="0"/>
                </a:moveTo>
                <a:lnTo>
                  <a:pt x="18294079" y="0"/>
                </a:lnTo>
                <a:lnTo>
                  <a:pt x="18294079" y="10287000"/>
                </a:lnTo>
                <a:lnTo>
                  <a:pt x="0" y="10287000"/>
                </a:lnTo>
                <a:lnTo>
                  <a:pt x="0" y="0"/>
                </a:lnTo>
                <a:close/>
              </a:path>
            </a:pathLst>
          </a:custGeom>
          <a:blipFill>
            <a:blip r:embed="rId3"/>
            <a:stretch>
              <a:fillRect l="-9" r="-9"/>
            </a:stretch>
          </a:blipFill>
        </p:spPr>
        <p:txBody>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359643" y="528589"/>
            <a:ext cx="9846429"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Problem Definition</a:t>
            </a:r>
          </a:p>
        </p:txBody>
      </p:sp>
      <p:sp>
        <p:nvSpPr>
          <p:cNvPr id="5" name="TextBox 5"/>
          <p:cNvSpPr txBox="1"/>
          <p:nvPr/>
        </p:nvSpPr>
        <p:spPr>
          <a:xfrm>
            <a:off x="2130163" y="1456244"/>
            <a:ext cx="15435776" cy="3505200"/>
          </a:xfrm>
          <a:prstGeom prst="rect">
            <a:avLst/>
          </a:prstGeom>
        </p:spPr>
        <p:txBody>
          <a:bodyPr lIns="0" tIns="0" rIns="0" bIns="0" rtlCol="0" anchor="t">
            <a:spAutoFit/>
          </a:bodyPr>
          <a:lstStyle/>
          <a:p>
            <a:pPr marL="626109" lvl="1" indent="-313054" algn="l">
              <a:lnSpc>
                <a:spcPts val="3479"/>
              </a:lnSpc>
              <a:buFont typeface="Arial"/>
              <a:buChar char="•"/>
            </a:pPr>
            <a:r>
              <a:rPr lang="en-US" sz="2899" spc="26" dirty="0">
                <a:solidFill>
                  <a:srgbClr val="000000"/>
                </a:solidFill>
                <a:latin typeface="TT Rounds Condensed"/>
              </a:rPr>
              <a:t>Skin cancer affects approximately 5.4 million cases globally, with an incidence rate of 3.1% of all cancer cases worldwide. Detecting skin cancer accurately is crucial due to its prevalence and potential for early intervention to improve patient outcomes.</a:t>
            </a:r>
          </a:p>
          <a:p>
            <a:pPr algn="l">
              <a:lnSpc>
                <a:spcPts val="3479"/>
              </a:lnSpc>
            </a:pPr>
            <a:endParaRPr lang="en-US" sz="2899" spc="26" dirty="0">
              <a:solidFill>
                <a:srgbClr val="000000"/>
              </a:solidFill>
              <a:latin typeface="TT Rounds Condensed"/>
            </a:endParaRPr>
          </a:p>
          <a:p>
            <a:pPr marL="626109" lvl="1" indent="-313054" algn="l">
              <a:lnSpc>
                <a:spcPts val="3479"/>
              </a:lnSpc>
              <a:buFont typeface="Arial"/>
              <a:buChar char="•"/>
            </a:pPr>
            <a:r>
              <a:rPr lang="en-US" sz="2899" spc="26" dirty="0">
                <a:solidFill>
                  <a:srgbClr val="000000"/>
                </a:solidFill>
                <a:latin typeface="TT Rounds Condensed"/>
              </a:rPr>
              <a:t>Brain tumors constitute around 2.3% of all cancer diagnoses globally, affecting approximately 700,000 people each year. Accurate delineation of tumor boundaries is essential for treatment planning, as it can help surgeons navigate delicate brain tissue and minimize damage during surgical procedures, ultimately improving patient prognosis.</a:t>
            </a:r>
          </a:p>
        </p:txBody>
      </p:sp>
      <p:sp>
        <p:nvSpPr>
          <p:cNvPr id="6" name="Freeform 6"/>
          <p:cNvSpPr/>
          <p:nvPr/>
        </p:nvSpPr>
        <p:spPr>
          <a:xfrm>
            <a:off x="1028700" y="4933372"/>
            <a:ext cx="5865275" cy="4324928"/>
          </a:xfrm>
          <a:custGeom>
            <a:avLst/>
            <a:gdLst/>
            <a:ahLst/>
            <a:cxnLst/>
            <a:rect l="l" t="t" r="r" b="b"/>
            <a:pathLst>
              <a:path w="5865275" h="4324928">
                <a:moveTo>
                  <a:pt x="0" y="0"/>
                </a:moveTo>
                <a:lnTo>
                  <a:pt x="5865275" y="0"/>
                </a:lnTo>
                <a:lnTo>
                  <a:pt x="5865275" y="4324928"/>
                </a:lnTo>
                <a:lnTo>
                  <a:pt x="0" y="4324928"/>
                </a:lnTo>
                <a:lnTo>
                  <a:pt x="0" y="0"/>
                </a:lnTo>
                <a:close/>
              </a:path>
            </a:pathLst>
          </a:custGeom>
          <a:blipFill>
            <a:blip r:embed="rId3"/>
            <a:stretch>
              <a:fillRect l="-5442" t="-5018" r="-17203" b="-10079"/>
            </a:stretch>
          </a:blipFill>
        </p:spPr>
        <p:txBody>
          <a:bodyPr/>
          <a:lstStyle/>
          <a:p>
            <a:endParaRPr lang="en-US"/>
          </a:p>
        </p:txBody>
      </p:sp>
      <p:sp>
        <p:nvSpPr>
          <p:cNvPr id="7" name="Freeform 7"/>
          <p:cNvSpPr/>
          <p:nvPr/>
        </p:nvSpPr>
        <p:spPr>
          <a:xfrm>
            <a:off x="12715708" y="4933372"/>
            <a:ext cx="4543592" cy="4324928"/>
          </a:xfrm>
          <a:custGeom>
            <a:avLst/>
            <a:gdLst/>
            <a:ahLst/>
            <a:cxnLst/>
            <a:rect l="l" t="t" r="r" b="b"/>
            <a:pathLst>
              <a:path w="4543592" h="4324928">
                <a:moveTo>
                  <a:pt x="0" y="0"/>
                </a:moveTo>
                <a:lnTo>
                  <a:pt x="4543592" y="0"/>
                </a:lnTo>
                <a:lnTo>
                  <a:pt x="4543592" y="4324928"/>
                </a:lnTo>
                <a:lnTo>
                  <a:pt x="0" y="4324928"/>
                </a:lnTo>
                <a:lnTo>
                  <a:pt x="0" y="0"/>
                </a:lnTo>
                <a:close/>
              </a:path>
            </a:pathLst>
          </a:custGeom>
          <a:blipFill>
            <a:blip r:embed="rId4"/>
            <a:stretch>
              <a:fillRect l="-2248" t="-12168" b="-12168"/>
            </a:stretch>
          </a:blipFill>
        </p:spPr>
        <p:txBody>
          <a:bodyPr/>
          <a:lstStyle/>
          <a:p>
            <a:endParaRPr lang="en-US"/>
          </a:p>
        </p:txBody>
      </p:sp>
      <p:sp>
        <p:nvSpPr>
          <p:cNvPr id="8" name="Freeform 8"/>
          <p:cNvSpPr/>
          <p:nvPr/>
        </p:nvSpPr>
        <p:spPr>
          <a:xfrm>
            <a:off x="662648" y="1527615"/>
            <a:ext cx="1467515" cy="1251390"/>
          </a:xfrm>
          <a:custGeom>
            <a:avLst/>
            <a:gdLst/>
            <a:ahLst/>
            <a:cxnLst/>
            <a:rect l="l" t="t" r="r" b="b"/>
            <a:pathLst>
              <a:path w="1467515" h="1251390">
                <a:moveTo>
                  <a:pt x="0" y="0"/>
                </a:moveTo>
                <a:lnTo>
                  <a:pt x="1467515" y="0"/>
                </a:lnTo>
                <a:lnTo>
                  <a:pt x="1467515" y="1251391"/>
                </a:lnTo>
                <a:lnTo>
                  <a:pt x="0" y="125139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lgDash"/>
            <a:miter/>
          </a:ln>
        </p:spPr>
        <p:txBody>
          <a:bodyPr/>
          <a:lstStyle/>
          <a:p>
            <a:endParaRPr lang="en-US"/>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359643" y="1543254"/>
            <a:ext cx="6833510" cy="2127123"/>
            <a:chOff x="0" y="0"/>
            <a:chExt cx="9111347" cy="2836164"/>
          </a:xfrm>
        </p:grpSpPr>
        <p:grpSp>
          <p:nvGrpSpPr>
            <p:cNvPr id="5" name="Group 5"/>
            <p:cNvGrpSpPr/>
            <p:nvPr/>
          </p:nvGrpSpPr>
          <p:grpSpPr>
            <a:xfrm>
              <a:off x="1418082" y="440858"/>
              <a:ext cx="7693265" cy="2035249"/>
              <a:chOff x="0" y="0"/>
              <a:chExt cx="509386" cy="134758"/>
            </a:xfrm>
          </p:grpSpPr>
          <p:sp>
            <p:nvSpPr>
              <p:cNvPr id="6" name="Freeform 6"/>
              <p:cNvSpPr/>
              <p:nvPr/>
            </p:nvSpPr>
            <p:spPr>
              <a:xfrm>
                <a:off x="0" y="0"/>
                <a:ext cx="509386" cy="134758"/>
              </a:xfrm>
              <a:custGeom>
                <a:avLst/>
                <a:gdLst/>
                <a:ahLst/>
                <a:cxnLst/>
                <a:rect l="l" t="t" r="r" b="b"/>
                <a:pathLst>
                  <a:path w="509386" h="134758">
                    <a:moveTo>
                      <a:pt x="67379" y="0"/>
                    </a:moveTo>
                    <a:lnTo>
                      <a:pt x="442007" y="0"/>
                    </a:lnTo>
                    <a:cubicBezTo>
                      <a:pt x="459877" y="0"/>
                      <a:pt x="477015" y="7099"/>
                      <a:pt x="489651" y="19735"/>
                    </a:cubicBezTo>
                    <a:cubicBezTo>
                      <a:pt x="502287" y="32371"/>
                      <a:pt x="509386" y="49509"/>
                      <a:pt x="509386" y="67379"/>
                    </a:cubicBezTo>
                    <a:lnTo>
                      <a:pt x="509386" y="67379"/>
                    </a:lnTo>
                    <a:cubicBezTo>
                      <a:pt x="509386" y="104591"/>
                      <a:pt x="479219" y="134758"/>
                      <a:pt x="442007" y="134758"/>
                    </a:cubicBezTo>
                    <a:lnTo>
                      <a:pt x="67379" y="134758"/>
                    </a:lnTo>
                    <a:cubicBezTo>
                      <a:pt x="49509" y="134758"/>
                      <a:pt x="32371" y="127659"/>
                      <a:pt x="19735" y="115023"/>
                    </a:cubicBezTo>
                    <a:cubicBezTo>
                      <a:pt x="7099" y="102387"/>
                      <a:pt x="0" y="85249"/>
                      <a:pt x="0" y="67379"/>
                    </a:cubicBezTo>
                    <a:lnTo>
                      <a:pt x="0" y="67379"/>
                    </a:lnTo>
                    <a:cubicBezTo>
                      <a:pt x="0" y="49509"/>
                      <a:pt x="7099" y="32371"/>
                      <a:pt x="19735" y="19735"/>
                    </a:cubicBezTo>
                    <a:cubicBezTo>
                      <a:pt x="32371" y="7099"/>
                      <a:pt x="49509" y="0"/>
                      <a:pt x="67379" y="0"/>
                    </a:cubicBezTo>
                    <a:close/>
                  </a:path>
                </a:pathLst>
              </a:custGeom>
              <a:solidFill>
                <a:srgbClr val="12285E"/>
              </a:solidFill>
            </p:spPr>
            <p:txBody>
              <a:bodyPr/>
              <a:lstStyle/>
              <a:p>
                <a:endParaRPr lang="en-US"/>
              </a:p>
            </p:txBody>
          </p:sp>
          <p:sp>
            <p:nvSpPr>
              <p:cNvPr id="7" name="TextBox 7"/>
              <p:cNvSpPr txBox="1"/>
              <p:nvPr/>
            </p:nvSpPr>
            <p:spPr>
              <a:xfrm>
                <a:off x="0" y="19050"/>
                <a:ext cx="509386" cy="11570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8" name="Group 8"/>
            <p:cNvGrpSpPr/>
            <p:nvPr/>
          </p:nvGrpSpPr>
          <p:grpSpPr>
            <a:xfrm>
              <a:off x="0" y="0"/>
              <a:ext cx="2836164" cy="28361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10" name="TextBox 10"/>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11" name="Group 11"/>
          <p:cNvGrpSpPr/>
          <p:nvPr/>
        </p:nvGrpSpPr>
        <p:grpSpPr>
          <a:xfrm>
            <a:off x="378516" y="4013277"/>
            <a:ext cx="6814637" cy="2127123"/>
            <a:chOff x="0" y="0"/>
            <a:chExt cx="9086183" cy="2836164"/>
          </a:xfrm>
        </p:grpSpPr>
        <p:grpSp>
          <p:nvGrpSpPr>
            <p:cNvPr id="12" name="Group 12"/>
            <p:cNvGrpSpPr/>
            <p:nvPr/>
          </p:nvGrpSpPr>
          <p:grpSpPr>
            <a:xfrm>
              <a:off x="1418082" y="440858"/>
              <a:ext cx="7668101" cy="1954448"/>
              <a:chOff x="0" y="0"/>
              <a:chExt cx="507720" cy="129408"/>
            </a:xfrm>
          </p:grpSpPr>
          <p:sp>
            <p:nvSpPr>
              <p:cNvPr id="13" name="Freeform 13"/>
              <p:cNvSpPr/>
              <p:nvPr/>
            </p:nvSpPr>
            <p:spPr>
              <a:xfrm>
                <a:off x="0" y="0"/>
                <a:ext cx="507720" cy="129408"/>
              </a:xfrm>
              <a:custGeom>
                <a:avLst/>
                <a:gdLst/>
                <a:ahLst/>
                <a:cxnLst/>
                <a:rect l="l" t="t" r="r" b="b"/>
                <a:pathLst>
                  <a:path w="507720" h="129408">
                    <a:moveTo>
                      <a:pt x="64704" y="0"/>
                    </a:moveTo>
                    <a:lnTo>
                      <a:pt x="443016" y="0"/>
                    </a:lnTo>
                    <a:cubicBezTo>
                      <a:pt x="460177" y="0"/>
                      <a:pt x="476634" y="6817"/>
                      <a:pt x="488769" y="18951"/>
                    </a:cubicBezTo>
                    <a:cubicBezTo>
                      <a:pt x="500903" y="31086"/>
                      <a:pt x="507720" y="47543"/>
                      <a:pt x="507720" y="64704"/>
                    </a:cubicBezTo>
                    <a:lnTo>
                      <a:pt x="507720" y="64704"/>
                    </a:lnTo>
                    <a:cubicBezTo>
                      <a:pt x="507720" y="81864"/>
                      <a:pt x="500903" y="98322"/>
                      <a:pt x="488769" y="110456"/>
                    </a:cubicBezTo>
                    <a:cubicBezTo>
                      <a:pt x="476634" y="122591"/>
                      <a:pt x="460177" y="129408"/>
                      <a:pt x="443016"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14" name="TextBox 14"/>
              <p:cNvSpPr txBox="1"/>
              <p:nvPr/>
            </p:nvSpPr>
            <p:spPr>
              <a:xfrm>
                <a:off x="0" y="19050"/>
                <a:ext cx="507720"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15" name="Group 15"/>
            <p:cNvGrpSpPr/>
            <p:nvPr/>
          </p:nvGrpSpPr>
          <p:grpSpPr>
            <a:xfrm>
              <a:off x="0" y="0"/>
              <a:ext cx="2836164" cy="283616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17" name="TextBox 17"/>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sp>
        <p:nvSpPr>
          <p:cNvPr id="18" name="TextBox 18"/>
          <p:cNvSpPr txBox="1"/>
          <p:nvPr/>
        </p:nvSpPr>
        <p:spPr>
          <a:xfrm>
            <a:off x="2367031" y="4577533"/>
            <a:ext cx="5222670" cy="10843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Comparative Study on Different Deep Learning Models for Skin Lesion Classification Using Transfer Learning Approach</a:t>
            </a:r>
          </a:p>
        </p:txBody>
      </p:sp>
      <p:grpSp>
        <p:nvGrpSpPr>
          <p:cNvPr id="19" name="Group 19"/>
          <p:cNvGrpSpPr/>
          <p:nvPr/>
        </p:nvGrpSpPr>
        <p:grpSpPr>
          <a:xfrm>
            <a:off x="359643" y="6559500"/>
            <a:ext cx="6833510" cy="2127123"/>
            <a:chOff x="0" y="0"/>
            <a:chExt cx="9111347" cy="2836164"/>
          </a:xfrm>
        </p:grpSpPr>
        <p:grpSp>
          <p:nvGrpSpPr>
            <p:cNvPr id="20" name="Group 20"/>
            <p:cNvGrpSpPr/>
            <p:nvPr/>
          </p:nvGrpSpPr>
          <p:grpSpPr>
            <a:xfrm>
              <a:off x="1418082" y="440858"/>
              <a:ext cx="7693265" cy="1954448"/>
              <a:chOff x="0" y="0"/>
              <a:chExt cx="509386" cy="129408"/>
            </a:xfrm>
          </p:grpSpPr>
          <p:sp>
            <p:nvSpPr>
              <p:cNvPr id="21" name="Freeform 21"/>
              <p:cNvSpPr/>
              <p:nvPr/>
            </p:nvSpPr>
            <p:spPr>
              <a:xfrm>
                <a:off x="0" y="0"/>
                <a:ext cx="509386" cy="129408"/>
              </a:xfrm>
              <a:custGeom>
                <a:avLst/>
                <a:gdLst/>
                <a:ahLst/>
                <a:cxnLst/>
                <a:rect l="l" t="t" r="r" b="b"/>
                <a:pathLst>
                  <a:path w="509386" h="129408">
                    <a:moveTo>
                      <a:pt x="64704" y="0"/>
                    </a:moveTo>
                    <a:lnTo>
                      <a:pt x="444682" y="0"/>
                    </a:lnTo>
                    <a:cubicBezTo>
                      <a:pt x="461843" y="0"/>
                      <a:pt x="478300" y="6817"/>
                      <a:pt x="490435" y="18951"/>
                    </a:cubicBezTo>
                    <a:cubicBezTo>
                      <a:pt x="502569" y="31086"/>
                      <a:pt x="509386" y="47543"/>
                      <a:pt x="509386" y="64704"/>
                    </a:cubicBezTo>
                    <a:lnTo>
                      <a:pt x="509386" y="64704"/>
                    </a:lnTo>
                    <a:cubicBezTo>
                      <a:pt x="509386" y="81864"/>
                      <a:pt x="502569" y="98322"/>
                      <a:pt x="490435" y="110456"/>
                    </a:cubicBezTo>
                    <a:cubicBezTo>
                      <a:pt x="478300" y="122591"/>
                      <a:pt x="461843" y="129408"/>
                      <a:pt x="444682"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22" name="TextBox 22"/>
              <p:cNvSpPr txBox="1"/>
              <p:nvPr/>
            </p:nvSpPr>
            <p:spPr>
              <a:xfrm>
                <a:off x="0" y="19050"/>
                <a:ext cx="509386"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23" name="Group 23"/>
            <p:cNvGrpSpPr/>
            <p:nvPr/>
          </p:nvGrpSpPr>
          <p:grpSpPr>
            <a:xfrm>
              <a:off x="0" y="0"/>
              <a:ext cx="2836164" cy="283616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25" name="TextBox 25"/>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26" name="Group 26"/>
          <p:cNvGrpSpPr/>
          <p:nvPr/>
        </p:nvGrpSpPr>
        <p:grpSpPr>
          <a:xfrm>
            <a:off x="8399590" y="1817389"/>
            <a:ext cx="5769949" cy="1526437"/>
            <a:chOff x="0" y="0"/>
            <a:chExt cx="509386" cy="134758"/>
          </a:xfrm>
        </p:grpSpPr>
        <p:sp>
          <p:nvSpPr>
            <p:cNvPr id="27" name="Freeform 27"/>
            <p:cNvSpPr/>
            <p:nvPr/>
          </p:nvSpPr>
          <p:spPr>
            <a:xfrm>
              <a:off x="0" y="0"/>
              <a:ext cx="509386" cy="134758"/>
            </a:xfrm>
            <a:custGeom>
              <a:avLst/>
              <a:gdLst/>
              <a:ahLst/>
              <a:cxnLst/>
              <a:rect l="l" t="t" r="r" b="b"/>
              <a:pathLst>
                <a:path w="509386" h="134758">
                  <a:moveTo>
                    <a:pt x="67379" y="0"/>
                  </a:moveTo>
                  <a:lnTo>
                    <a:pt x="442007" y="0"/>
                  </a:lnTo>
                  <a:cubicBezTo>
                    <a:pt x="459877" y="0"/>
                    <a:pt x="477015" y="7099"/>
                    <a:pt x="489651" y="19735"/>
                  </a:cubicBezTo>
                  <a:cubicBezTo>
                    <a:pt x="502287" y="32371"/>
                    <a:pt x="509386" y="49509"/>
                    <a:pt x="509386" y="67379"/>
                  </a:cubicBezTo>
                  <a:lnTo>
                    <a:pt x="509386" y="67379"/>
                  </a:lnTo>
                  <a:cubicBezTo>
                    <a:pt x="509386" y="104591"/>
                    <a:pt x="479219" y="134758"/>
                    <a:pt x="442007" y="134758"/>
                  </a:cubicBezTo>
                  <a:lnTo>
                    <a:pt x="67379" y="134758"/>
                  </a:lnTo>
                  <a:cubicBezTo>
                    <a:pt x="49509" y="134758"/>
                    <a:pt x="32371" y="127659"/>
                    <a:pt x="19735" y="115023"/>
                  </a:cubicBezTo>
                  <a:cubicBezTo>
                    <a:pt x="7099" y="102387"/>
                    <a:pt x="0" y="85249"/>
                    <a:pt x="0" y="67379"/>
                  </a:cubicBezTo>
                  <a:lnTo>
                    <a:pt x="0" y="67379"/>
                  </a:lnTo>
                  <a:cubicBezTo>
                    <a:pt x="0" y="49509"/>
                    <a:pt x="7099" y="32371"/>
                    <a:pt x="19735" y="19735"/>
                  </a:cubicBezTo>
                  <a:cubicBezTo>
                    <a:pt x="32371" y="7099"/>
                    <a:pt x="49509" y="0"/>
                    <a:pt x="67379" y="0"/>
                  </a:cubicBezTo>
                  <a:close/>
                </a:path>
              </a:pathLst>
            </a:custGeom>
            <a:solidFill>
              <a:srgbClr val="12285E"/>
            </a:solidFill>
          </p:spPr>
          <p:txBody>
            <a:bodyPr/>
            <a:lstStyle/>
            <a:p>
              <a:endParaRPr lang="en-US"/>
            </a:p>
          </p:txBody>
        </p:sp>
        <p:sp>
          <p:nvSpPr>
            <p:cNvPr id="28" name="TextBox 28"/>
            <p:cNvSpPr txBox="1"/>
            <p:nvPr/>
          </p:nvSpPr>
          <p:spPr>
            <a:xfrm>
              <a:off x="0" y="19050"/>
              <a:ext cx="509386" cy="11570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29" name="Group 29"/>
          <p:cNvGrpSpPr/>
          <p:nvPr/>
        </p:nvGrpSpPr>
        <p:grpSpPr>
          <a:xfrm>
            <a:off x="7336028" y="1486745"/>
            <a:ext cx="2127123" cy="21271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31" name="TextBox 31"/>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nvGrpSpPr>
          <p:cNvPr id="32" name="Group 32"/>
          <p:cNvGrpSpPr/>
          <p:nvPr/>
        </p:nvGrpSpPr>
        <p:grpSpPr>
          <a:xfrm>
            <a:off x="7354901" y="3956769"/>
            <a:ext cx="6814637" cy="2127123"/>
            <a:chOff x="0" y="0"/>
            <a:chExt cx="9086183" cy="2836164"/>
          </a:xfrm>
        </p:grpSpPr>
        <p:grpSp>
          <p:nvGrpSpPr>
            <p:cNvPr id="33" name="Group 33"/>
            <p:cNvGrpSpPr/>
            <p:nvPr/>
          </p:nvGrpSpPr>
          <p:grpSpPr>
            <a:xfrm>
              <a:off x="1418082" y="440858"/>
              <a:ext cx="7668101" cy="1954448"/>
              <a:chOff x="0" y="0"/>
              <a:chExt cx="507720" cy="129408"/>
            </a:xfrm>
          </p:grpSpPr>
          <p:sp>
            <p:nvSpPr>
              <p:cNvPr id="34" name="Freeform 34"/>
              <p:cNvSpPr/>
              <p:nvPr/>
            </p:nvSpPr>
            <p:spPr>
              <a:xfrm>
                <a:off x="0" y="0"/>
                <a:ext cx="507720" cy="129408"/>
              </a:xfrm>
              <a:custGeom>
                <a:avLst/>
                <a:gdLst/>
                <a:ahLst/>
                <a:cxnLst/>
                <a:rect l="l" t="t" r="r" b="b"/>
                <a:pathLst>
                  <a:path w="507720" h="129408">
                    <a:moveTo>
                      <a:pt x="64704" y="0"/>
                    </a:moveTo>
                    <a:lnTo>
                      <a:pt x="443016" y="0"/>
                    </a:lnTo>
                    <a:cubicBezTo>
                      <a:pt x="460177" y="0"/>
                      <a:pt x="476634" y="6817"/>
                      <a:pt x="488769" y="18951"/>
                    </a:cubicBezTo>
                    <a:cubicBezTo>
                      <a:pt x="500903" y="31086"/>
                      <a:pt x="507720" y="47543"/>
                      <a:pt x="507720" y="64704"/>
                    </a:cubicBezTo>
                    <a:lnTo>
                      <a:pt x="507720" y="64704"/>
                    </a:lnTo>
                    <a:cubicBezTo>
                      <a:pt x="507720" y="81864"/>
                      <a:pt x="500903" y="98322"/>
                      <a:pt x="488769" y="110456"/>
                    </a:cubicBezTo>
                    <a:cubicBezTo>
                      <a:pt x="476634" y="122591"/>
                      <a:pt x="460177" y="129408"/>
                      <a:pt x="443016"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35" name="TextBox 35"/>
              <p:cNvSpPr txBox="1"/>
              <p:nvPr/>
            </p:nvSpPr>
            <p:spPr>
              <a:xfrm>
                <a:off x="0" y="19050"/>
                <a:ext cx="507720"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36" name="Group 36"/>
            <p:cNvGrpSpPr/>
            <p:nvPr/>
          </p:nvGrpSpPr>
          <p:grpSpPr>
            <a:xfrm>
              <a:off x="0" y="0"/>
              <a:ext cx="2836164" cy="2836164"/>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38" name="TextBox 38"/>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39" name="Group 39"/>
          <p:cNvGrpSpPr/>
          <p:nvPr/>
        </p:nvGrpSpPr>
        <p:grpSpPr>
          <a:xfrm>
            <a:off x="7336028" y="6502992"/>
            <a:ext cx="6833510" cy="2127123"/>
            <a:chOff x="0" y="0"/>
            <a:chExt cx="9111347" cy="2836164"/>
          </a:xfrm>
        </p:grpSpPr>
        <p:grpSp>
          <p:nvGrpSpPr>
            <p:cNvPr id="40" name="Group 40"/>
            <p:cNvGrpSpPr/>
            <p:nvPr/>
          </p:nvGrpSpPr>
          <p:grpSpPr>
            <a:xfrm>
              <a:off x="1418082" y="440858"/>
              <a:ext cx="7693265" cy="1954448"/>
              <a:chOff x="0" y="0"/>
              <a:chExt cx="509386" cy="129408"/>
            </a:xfrm>
          </p:grpSpPr>
          <p:sp>
            <p:nvSpPr>
              <p:cNvPr id="41" name="Freeform 41"/>
              <p:cNvSpPr/>
              <p:nvPr/>
            </p:nvSpPr>
            <p:spPr>
              <a:xfrm>
                <a:off x="0" y="0"/>
                <a:ext cx="509386" cy="129408"/>
              </a:xfrm>
              <a:custGeom>
                <a:avLst/>
                <a:gdLst/>
                <a:ahLst/>
                <a:cxnLst/>
                <a:rect l="l" t="t" r="r" b="b"/>
                <a:pathLst>
                  <a:path w="509386" h="129408">
                    <a:moveTo>
                      <a:pt x="64704" y="0"/>
                    </a:moveTo>
                    <a:lnTo>
                      <a:pt x="444682" y="0"/>
                    </a:lnTo>
                    <a:cubicBezTo>
                      <a:pt x="461843" y="0"/>
                      <a:pt x="478300" y="6817"/>
                      <a:pt x="490435" y="18951"/>
                    </a:cubicBezTo>
                    <a:cubicBezTo>
                      <a:pt x="502569" y="31086"/>
                      <a:pt x="509386" y="47543"/>
                      <a:pt x="509386" y="64704"/>
                    </a:cubicBezTo>
                    <a:lnTo>
                      <a:pt x="509386" y="64704"/>
                    </a:lnTo>
                    <a:cubicBezTo>
                      <a:pt x="509386" y="81864"/>
                      <a:pt x="502569" y="98322"/>
                      <a:pt x="490435" y="110456"/>
                    </a:cubicBezTo>
                    <a:cubicBezTo>
                      <a:pt x="478300" y="122591"/>
                      <a:pt x="461843" y="129408"/>
                      <a:pt x="444682"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42" name="TextBox 42"/>
              <p:cNvSpPr txBox="1"/>
              <p:nvPr/>
            </p:nvSpPr>
            <p:spPr>
              <a:xfrm>
                <a:off x="0" y="19050"/>
                <a:ext cx="509386"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43" name="Group 43"/>
            <p:cNvGrpSpPr/>
            <p:nvPr/>
          </p:nvGrpSpPr>
          <p:grpSpPr>
            <a:xfrm>
              <a:off x="0" y="0"/>
              <a:ext cx="2836164" cy="283616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45" name="TextBox 45"/>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46" name="Group 46"/>
          <p:cNvGrpSpPr/>
          <p:nvPr/>
        </p:nvGrpSpPr>
        <p:grpSpPr>
          <a:xfrm>
            <a:off x="14576041" y="1640996"/>
            <a:ext cx="3086100" cy="6888811"/>
            <a:chOff x="0" y="0"/>
            <a:chExt cx="812800" cy="1814337"/>
          </a:xfrm>
        </p:grpSpPr>
        <p:sp>
          <p:nvSpPr>
            <p:cNvPr id="47" name="Freeform 47"/>
            <p:cNvSpPr/>
            <p:nvPr/>
          </p:nvSpPr>
          <p:spPr>
            <a:xfrm>
              <a:off x="0" y="0"/>
              <a:ext cx="812800" cy="1814337"/>
            </a:xfrm>
            <a:custGeom>
              <a:avLst/>
              <a:gdLst/>
              <a:ahLst/>
              <a:cxnLst/>
              <a:rect l="l" t="t" r="r" b="b"/>
              <a:pathLst>
                <a:path w="812800" h="1814337">
                  <a:moveTo>
                    <a:pt x="127941" y="0"/>
                  </a:moveTo>
                  <a:lnTo>
                    <a:pt x="684859" y="0"/>
                  </a:lnTo>
                  <a:cubicBezTo>
                    <a:pt x="718791" y="0"/>
                    <a:pt x="751333" y="13479"/>
                    <a:pt x="775327" y="37473"/>
                  </a:cubicBezTo>
                  <a:cubicBezTo>
                    <a:pt x="799321" y="61467"/>
                    <a:pt x="812800" y="94009"/>
                    <a:pt x="812800" y="127941"/>
                  </a:cubicBezTo>
                  <a:lnTo>
                    <a:pt x="812800" y="1686396"/>
                  </a:lnTo>
                  <a:cubicBezTo>
                    <a:pt x="812800" y="1720328"/>
                    <a:pt x="799321" y="1752871"/>
                    <a:pt x="775327" y="1776864"/>
                  </a:cubicBezTo>
                  <a:cubicBezTo>
                    <a:pt x="751333" y="1800858"/>
                    <a:pt x="718791" y="1814337"/>
                    <a:pt x="684859" y="1814337"/>
                  </a:cubicBezTo>
                  <a:lnTo>
                    <a:pt x="127941" y="1814337"/>
                  </a:lnTo>
                  <a:cubicBezTo>
                    <a:pt x="94009" y="1814337"/>
                    <a:pt x="61467" y="1800858"/>
                    <a:pt x="37473" y="1776864"/>
                  </a:cubicBezTo>
                  <a:cubicBezTo>
                    <a:pt x="13479" y="1752871"/>
                    <a:pt x="0" y="1720328"/>
                    <a:pt x="0" y="1686396"/>
                  </a:cubicBezTo>
                  <a:lnTo>
                    <a:pt x="0" y="127941"/>
                  </a:lnTo>
                  <a:cubicBezTo>
                    <a:pt x="0" y="94009"/>
                    <a:pt x="13479" y="61467"/>
                    <a:pt x="37473" y="37473"/>
                  </a:cubicBezTo>
                  <a:cubicBezTo>
                    <a:pt x="61467" y="13479"/>
                    <a:pt x="94009" y="0"/>
                    <a:pt x="127941" y="0"/>
                  </a:cubicBezTo>
                  <a:close/>
                </a:path>
              </a:pathLst>
            </a:custGeom>
            <a:solidFill>
              <a:srgbClr val="002060"/>
            </a:solidFill>
          </p:spPr>
          <p:txBody>
            <a:bodyPr/>
            <a:lstStyle/>
            <a:p>
              <a:endParaRPr lang="en-US"/>
            </a:p>
          </p:txBody>
        </p:sp>
        <p:sp>
          <p:nvSpPr>
            <p:cNvPr id="48" name="TextBox 48"/>
            <p:cNvSpPr txBox="1"/>
            <p:nvPr/>
          </p:nvSpPr>
          <p:spPr>
            <a:xfrm>
              <a:off x="0" y="19050"/>
              <a:ext cx="812800" cy="1795287"/>
            </a:xfrm>
            <a:prstGeom prst="rect">
              <a:avLst/>
            </a:prstGeom>
          </p:spPr>
          <p:txBody>
            <a:bodyPr lIns="50800" tIns="50800" rIns="50800" bIns="50800" rtlCol="0" anchor="ctr"/>
            <a:lstStyle/>
            <a:p>
              <a:pPr algn="ctr">
                <a:lnSpc>
                  <a:spcPts val="2266"/>
                </a:lnSpc>
              </a:pPr>
              <a:endParaRPr/>
            </a:p>
          </p:txBody>
        </p:sp>
      </p:grpSp>
      <p:sp>
        <p:nvSpPr>
          <p:cNvPr id="49" name="TextBox 49"/>
          <p:cNvSpPr txBox="1"/>
          <p:nvPr/>
        </p:nvSpPr>
        <p:spPr>
          <a:xfrm>
            <a:off x="359643" y="528589"/>
            <a:ext cx="9846429" cy="647700"/>
          </a:xfrm>
          <a:prstGeom prst="rect">
            <a:avLst/>
          </a:prstGeom>
        </p:spPr>
        <p:txBody>
          <a:bodyPr lIns="0" tIns="0" rIns="0" bIns="0" rtlCol="0" anchor="t">
            <a:spAutoFit/>
          </a:bodyPr>
          <a:lstStyle/>
          <a:p>
            <a:pPr algn="l">
              <a:lnSpc>
                <a:spcPts val="5040"/>
              </a:lnSpc>
            </a:pPr>
            <a:r>
              <a:rPr lang="en-US" sz="4200" spc="39">
                <a:solidFill>
                  <a:srgbClr val="203864"/>
                </a:solidFill>
                <a:latin typeface="TT Rounds Condensed Bold"/>
              </a:rPr>
              <a:t>Skin Cancer Related Works</a:t>
            </a:r>
          </a:p>
        </p:txBody>
      </p:sp>
      <p:sp>
        <p:nvSpPr>
          <p:cNvPr id="50" name="TextBox 50"/>
          <p:cNvSpPr txBox="1"/>
          <p:nvPr/>
        </p:nvSpPr>
        <p:spPr>
          <a:xfrm>
            <a:off x="517124" y="4859713"/>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1</a:t>
            </a:r>
          </a:p>
        </p:txBody>
      </p:sp>
      <p:sp>
        <p:nvSpPr>
          <p:cNvPr id="51" name="TextBox 51"/>
          <p:cNvSpPr txBox="1"/>
          <p:nvPr/>
        </p:nvSpPr>
        <p:spPr>
          <a:xfrm>
            <a:off x="378516" y="2408098"/>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a:t>
            </a:r>
            <a:r>
              <a:rPr lang="en-US" sz="5486">
                <a:solidFill>
                  <a:srgbClr val="14973A"/>
                </a:solidFill>
                <a:latin typeface="TT Rounds Condensed"/>
              </a:rPr>
              <a:t>19</a:t>
            </a:r>
          </a:p>
        </p:txBody>
      </p:sp>
      <p:sp>
        <p:nvSpPr>
          <p:cNvPr id="52" name="TextBox 52"/>
          <p:cNvSpPr txBox="1"/>
          <p:nvPr/>
        </p:nvSpPr>
        <p:spPr>
          <a:xfrm>
            <a:off x="2367031" y="2099711"/>
            <a:ext cx="4211332" cy="10843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Deep Learning-Based Skin Lesion Segmentation and Classification of Melanoma Using Support Vector Machine (SVM)</a:t>
            </a:r>
          </a:p>
        </p:txBody>
      </p:sp>
      <p:sp>
        <p:nvSpPr>
          <p:cNvPr id="53" name="TextBox 53"/>
          <p:cNvSpPr txBox="1"/>
          <p:nvPr/>
        </p:nvSpPr>
        <p:spPr>
          <a:xfrm>
            <a:off x="498251" y="7405936"/>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1</a:t>
            </a:r>
          </a:p>
        </p:txBody>
      </p:sp>
      <p:sp>
        <p:nvSpPr>
          <p:cNvPr id="54" name="TextBox 54"/>
          <p:cNvSpPr txBox="1"/>
          <p:nvPr/>
        </p:nvSpPr>
        <p:spPr>
          <a:xfrm>
            <a:off x="2367031" y="7159575"/>
            <a:ext cx="4211332" cy="8176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Improved Skin Lesion Recognition by a Self-Supervised Curricular Deep Learning Approach</a:t>
            </a:r>
          </a:p>
        </p:txBody>
      </p:sp>
      <p:sp>
        <p:nvSpPr>
          <p:cNvPr id="55" name="TextBox 55"/>
          <p:cNvSpPr txBox="1"/>
          <p:nvPr/>
        </p:nvSpPr>
        <p:spPr>
          <a:xfrm>
            <a:off x="7493509" y="4803204"/>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2</a:t>
            </a:r>
          </a:p>
        </p:txBody>
      </p:sp>
      <p:sp>
        <p:nvSpPr>
          <p:cNvPr id="56" name="TextBox 56"/>
          <p:cNvSpPr txBox="1"/>
          <p:nvPr/>
        </p:nvSpPr>
        <p:spPr>
          <a:xfrm>
            <a:off x="7474636" y="7349427"/>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3</a:t>
            </a:r>
          </a:p>
        </p:txBody>
      </p:sp>
      <p:sp>
        <p:nvSpPr>
          <p:cNvPr id="57" name="TextBox 57"/>
          <p:cNvSpPr txBox="1"/>
          <p:nvPr/>
        </p:nvSpPr>
        <p:spPr>
          <a:xfrm>
            <a:off x="7474636" y="2353329"/>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2</a:t>
            </a:r>
          </a:p>
        </p:txBody>
      </p:sp>
      <p:sp>
        <p:nvSpPr>
          <p:cNvPr id="58" name="TextBox 58"/>
          <p:cNvSpPr txBox="1"/>
          <p:nvPr/>
        </p:nvSpPr>
        <p:spPr>
          <a:xfrm>
            <a:off x="9353104" y="2014641"/>
            <a:ext cx="4489716" cy="10843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SSD-KD: A Self-Supervised Diverse Knowledge Distillation Method for Lightweight Skin Lesion Classification Using Dermoscopic Images</a:t>
            </a:r>
          </a:p>
        </p:txBody>
      </p:sp>
      <p:sp>
        <p:nvSpPr>
          <p:cNvPr id="59" name="TextBox 59"/>
          <p:cNvSpPr txBox="1"/>
          <p:nvPr/>
        </p:nvSpPr>
        <p:spPr>
          <a:xfrm>
            <a:off x="9362467" y="4492463"/>
            <a:ext cx="4480354" cy="10843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Multi-Class Skin Lesion Classification Using a Lightweight Dynamic Kernel Deep-Learning-Based Convolutional Neural Network</a:t>
            </a:r>
          </a:p>
        </p:txBody>
      </p:sp>
      <p:sp>
        <p:nvSpPr>
          <p:cNvPr id="60" name="TextBox 60"/>
          <p:cNvSpPr txBox="1"/>
          <p:nvPr/>
        </p:nvSpPr>
        <p:spPr>
          <a:xfrm>
            <a:off x="9171783" y="6988767"/>
            <a:ext cx="4671038" cy="1084336"/>
          </a:xfrm>
          <a:prstGeom prst="rect">
            <a:avLst/>
          </a:prstGeom>
        </p:spPr>
        <p:txBody>
          <a:bodyPr lIns="0" tIns="0" rIns="0" bIns="0" rtlCol="0" anchor="t">
            <a:spAutoFit/>
          </a:bodyPr>
          <a:lstStyle/>
          <a:p>
            <a:pPr algn="l">
              <a:lnSpc>
                <a:spcPts val="2111"/>
              </a:lnSpc>
              <a:spcBef>
                <a:spcPct val="0"/>
              </a:spcBef>
            </a:pPr>
            <a:r>
              <a:rPr lang="en-US" sz="1937">
                <a:solidFill>
                  <a:srgbClr val="FFFFFF"/>
                </a:solidFill>
                <a:latin typeface="Noto Serif"/>
              </a:rPr>
              <a:t>Multiclass Skin Lesion Localization and Classification Using Deep Learning-Based Features Fusion and Selection Framework for Smart Healthcare</a:t>
            </a:r>
          </a:p>
        </p:txBody>
      </p:sp>
      <p:sp>
        <p:nvSpPr>
          <p:cNvPr id="61" name="TextBox 61"/>
          <p:cNvSpPr txBox="1"/>
          <p:nvPr/>
        </p:nvSpPr>
        <p:spPr>
          <a:xfrm>
            <a:off x="15194138" y="2036464"/>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3</a:t>
            </a:r>
          </a:p>
        </p:txBody>
      </p:sp>
      <p:sp>
        <p:nvSpPr>
          <p:cNvPr id="62" name="TextBox 62"/>
          <p:cNvSpPr txBox="1"/>
          <p:nvPr/>
        </p:nvSpPr>
        <p:spPr>
          <a:xfrm>
            <a:off x="15064889" y="2766362"/>
            <a:ext cx="2104230" cy="5325755"/>
          </a:xfrm>
          <a:prstGeom prst="rect">
            <a:avLst/>
          </a:prstGeom>
        </p:spPr>
        <p:txBody>
          <a:bodyPr lIns="0" tIns="0" rIns="0" bIns="0" rtlCol="0" anchor="t">
            <a:spAutoFit/>
          </a:bodyPr>
          <a:lstStyle/>
          <a:p>
            <a:pPr algn="l">
              <a:lnSpc>
                <a:spcPts val="2329"/>
              </a:lnSpc>
              <a:spcBef>
                <a:spcPct val="0"/>
              </a:spcBef>
            </a:pPr>
            <a:r>
              <a:rPr lang="en-US" sz="2137">
                <a:solidFill>
                  <a:srgbClr val="FFFFFF"/>
                </a:solidFill>
                <a:latin typeface="Noto Serif"/>
              </a:rPr>
              <a:t>Light-Dermo: A Lightweight Pretrained Convolution Neural Network for the Diagnosis of Multiclass Skin LesionsLight-Dermo: A Lightweight Pretrained Convolution Neural Network for the Diagnosis of Multiclass Skin Lesions</a:t>
            </a: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359643" y="1543254"/>
            <a:ext cx="6833510" cy="2127123"/>
            <a:chOff x="0" y="0"/>
            <a:chExt cx="9111347" cy="2836164"/>
          </a:xfrm>
        </p:grpSpPr>
        <p:grpSp>
          <p:nvGrpSpPr>
            <p:cNvPr id="5" name="Group 5"/>
            <p:cNvGrpSpPr/>
            <p:nvPr/>
          </p:nvGrpSpPr>
          <p:grpSpPr>
            <a:xfrm>
              <a:off x="1418082" y="440858"/>
              <a:ext cx="7693265" cy="2035249"/>
              <a:chOff x="0" y="0"/>
              <a:chExt cx="509386" cy="134758"/>
            </a:xfrm>
          </p:grpSpPr>
          <p:sp>
            <p:nvSpPr>
              <p:cNvPr id="6" name="Freeform 6"/>
              <p:cNvSpPr/>
              <p:nvPr/>
            </p:nvSpPr>
            <p:spPr>
              <a:xfrm>
                <a:off x="0" y="0"/>
                <a:ext cx="509386" cy="134758"/>
              </a:xfrm>
              <a:custGeom>
                <a:avLst/>
                <a:gdLst/>
                <a:ahLst/>
                <a:cxnLst/>
                <a:rect l="l" t="t" r="r" b="b"/>
                <a:pathLst>
                  <a:path w="509386" h="134758">
                    <a:moveTo>
                      <a:pt x="67379" y="0"/>
                    </a:moveTo>
                    <a:lnTo>
                      <a:pt x="442007" y="0"/>
                    </a:lnTo>
                    <a:cubicBezTo>
                      <a:pt x="459877" y="0"/>
                      <a:pt x="477015" y="7099"/>
                      <a:pt x="489651" y="19735"/>
                    </a:cubicBezTo>
                    <a:cubicBezTo>
                      <a:pt x="502287" y="32371"/>
                      <a:pt x="509386" y="49509"/>
                      <a:pt x="509386" y="67379"/>
                    </a:cubicBezTo>
                    <a:lnTo>
                      <a:pt x="509386" y="67379"/>
                    </a:lnTo>
                    <a:cubicBezTo>
                      <a:pt x="509386" y="104591"/>
                      <a:pt x="479219" y="134758"/>
                      <a:pt x="442007" y="134758"/>
                    </a:cubicBezTo>
                    <a:lnTo>
                      <a:pt x="67379" y="134758"/>
                    </a:lnTo>
                    <a:cubicBezTo>
                      <a:pt x="49509" y="134758"/>
                      <a:pt x="32371" y="127659"/>
                      <a:pt x="19735" y="115023"/>
                    </a:cubicBezTo>
                    <a:cubicBezTo>
                      <a:pt x="7099" y="102387"/>
                      <a:pt x="0" y="85249"/>
                      <a:pt x="0" y="67379"/>
                    </a:cubicBezTo>
                    <a:lnTo>
                      <a:pt x="0" y="67379"/>
                    </a:lnTo>
                    <a:cubicBezTo>
                      <a:pt x="0" y="49509"/>
                      <a:pt x="7099" y="32371"/>
                      <a:pt x="19735" y="19735"/>
                    </a:cubicBezTo>
                    <a:cubicBezTo>
                      <a:pt x="32371" y="7099"/>
                      <a:pt x="49509" y="0"/>
                      <a:pt x="67379" y="0"/>
                    </a:cubicBezTo>
                    <a:close/>
                  </a:path>
                </a:pathLst>
              </a:custGeom>
              <a:solidFill>
                <a:srgbClr val="12285E"/>
              </a:solidFill>
            </p:spPr>
            <p:txBody>
              <a:bodyPr/>
              <a:lstStyle/>
              <a:p>
                <a:endParaRPr lang="en-US"/>
              </a:p>
            </p:txBody>
          </p:sp>
          <p:sp>
            <p:nvSpPr>
              <p:cNvPr id="7" name="TextBox 7"/>
              <p:cNvSpPr txBox="1"/>
              <p:nvPr/>
            </p:nvSpPr>
            <p:spPr>
              <a:xfrm>
                <a:off x="0" y="19050"/>
                <a:ext cx="509386" cy="11570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8" name="Group 8"/>
            <p:cNvGrpSpPr/>
            <p:nvPr/>
          </p:nvGrpSpPr>
          <p:grpSpPr>
            <a:xfrm>
              <a:off x="0" y="0"/>
              <a:ext cx="2836164" cy="283616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10" name="TextBox 10"/>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11" name="Group 11"/>
          <p:cNvGrpSpPr/>
          <p:nvPr/>
        </p:nvGrpSpPr>
        <p:grpSpPr>
          <a:xfrm>
            <a:off x="378516" y="4013277"/>
            <a:ext cx="6814637" cy="2127123"/>
            <a:chOff x="0" y="0"/>
            <a:chExt cx="9086183" cy="2836164"/>
          </a:xfrm>
        </p:grpSpPr>
        <p:grpSp>
          <p:nvGrpSpPr>
            <p:cNvPr id="12" name="Group 12"/>
            <p:cNvGrpSpPr/>
            <p:nvPr/>
          </p:nvGrpSpPr>
          <p:grpSpPr>
            <a:xfrm>
              <a:off x="1418082" y="440858"/>
              <a:ext cx="7668101" cy="1954448"/>
              <a:chOff x="0" y="0"/>
              <a:chExt cx="507720" cy="129408"/>
            </a:xfrm>
          </p:grpSpPr>
          <p:sp>
            <p:nvSpPr>
              <p:cNvPr id="13" name="Freeform 13"/>
              <p:cNvSpPr/>
              <p:nvPr/>
            </p:nvSpPr>
            <p:spPr>
              <a:xfrm>
                <a:off x="0" y="0"/>
                <a:ext cx="507720" cy="129408"/>
              </a:xfrm>
              <a:custGeom>
                <a:avLst/>
                <a:gdLst/>
                <a:ahLst/>
                <a:cxnLst/>
                <a:rect l="l" t="t" r="r" b="b"/>
                <a:pathLst>
                  <a:path w="507720" h="129408">
                    <a:moveTo>
                      <a:pt x="64704" y="0"/>
                    </a:moveTo>
                    <a:lnTo>
                      <a:pt x="443016" y="0"/>
                    </a:lnTo>
                    <a:cubicBezTo>
                      <a:pt x="460177" y="0"/>
                      <a:pt x="476634" y="6817"/>
                      <a:pt x="488769" y="18951"/>
                    </a:cubicBezTo>
                    <a:cubicBezTo>
                      <a:pt x="500903" y="31086"/>
                      <a:pt x="507720" y="47543"/>
                      <a:pt x="507720" y="64704"/>
                    </a:cubicBezTo>
                    <a:lnTo>
                      <a:pt x="507720" y="64704"/>
                    </a:lnTo>
                    <a:cubicBezTo>
                      <a:pt x="507720" y="81864"/>
                      <a:pt x="500903" y="98322"/>
                      <a:pt x="488769" y="110456"/>
                    </a:cubicBezTo>
                    <a:cubicBezTo>
                      <a:pt x="476634" y="122591"/>
                      <a:pt x="460177" y="129408"/>
                      <a:pt x="443016"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14" name="TextBox 14"/>
              <p:cNvSpPr txBox="1"/>
              <p:nvPr/>
            </p:nvSpPr>
            <p:spPr>
              <a:xfrm>
                <a:off x="0" y="19050"/>
                <a:ext cx="507720"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15" name="Group 15"/>
            <p:cNvGrpSpPr/>
            <p:nvPr/>
          </p:nvGrpSpPr>
          <p:grpSpPr>
            <a:xfrm>
              <a:off x="0" y="0"/>
              <a:ext cx="2836164" cy="283616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17" name="TextBox 17"/>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18" name="Group 18"/>
          <p:cNvGrpSpPr/>
          <p:nvPr/>
        </p:nvGrpSpPr>
        <p:grpSpPr>
          <a:xfrm>
            <a:off x="359643" y="6559500"/>
            <a:ext cx="6833510" cy="2127123"/>
            <a:chOff x="0" y="0"/>
            <a:chExt cx="9111347" cy="2836164"/>
          </a:xfrm>
        </p:grpSpPr>
        <p:grpSp>
          <p:nvGrpSpPr>
            <p:cNvPr id="19" name="Group 19"/>
            <p:cNvGrpSpPr/>
            <p:nvPr/>
          </p:nvGrpSpPr>
          <p:grpSpPr>
            <a:xfrm>
              <a:off x="1418082" y="440858"/>
              <a:ext cx="7693265" cy="1954448"/>
              <a:chOff x="0" y="0"/>
              <a:chExt cx="509386" cy="129408"/>
            </a:xfrm>
          </p:grpSpPr>
          <p:sp>
            <p:nvSpPr>
              <p:cNvPr id="20" name="Freeform 20"/>
              <p:cNvSpPr/>
              <p:nvPr/>
            </p:nvSpPr>
            <p:spPr>
              <a:xfrm>
                <a:off x="0" y="0"/>
                <a:ext cx="509386" cy="129408"/>
              </a:xfrm>
              <a:custGeom>
                <a:avLst/>
                <a:gdLst/>
                <a:ahLst/>
                <a:cxnLst/>
                <a:rect l="l" t="t" r="r" b="b"/>
                <a:pathLst>
                  <a:path w="509386" h="129408">
                    <a:moveTo>
                      <a:pt x="64704" y="0"/>
                    </a:moveTo>
                    <a:lnTo>
                      <a:pt x="444682" y="0"/>
                    </a:lnTo>
                    <a:cubicBezTo>
                      <a:pt x="461843" y="0"/>
                      <a:pt x="478300" y="6817"/>
                      <a:pt x="490435" y="18951"/>
                    </a:cubicBezTo>
                    <a:cubicBezTo>
                      <a:pt x="502569" y="31086"/>
                      <a:pt x="509386" y="47543"/>
                      <a:pt x="509386" y="64704"/>
                    </a:cubicBezTo>
                    <a:lnTo>
                      <a:pt x="509386" y="64704"/>
                    </a:lnTo>
                    <a:cubicBezTo>
                      <a:pt x="509386" y="81864"/>
                      <a:pt x="502569" y="98322"/>
                      <a:pt x="490435" y="110456"/>
                    </a:cubicBezTo>
                    <a:cubicBezTo>
                      <a:pt x="478300" y="122591"/>
                      <a:pt x="461843" y="129408"/>
                      <a:pt x="444682"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21" name="TextBox 21"/>
              <p:cNvSpPr txBox="1"/>
              <p:nvPr/>
            </p:nvSpPr>
            <p:spPr>
              <a:xfrm>
                <a:off x="0" y="19050"/>
                <a:ext cx="509386"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22" name="Group 22"/>
            <p:cNvGrpSpPr/>
            <p:nvPr/>
          </p:nvGrpSpPr>
          <p:grpSpPr>
            <a:xfrm>
              <a:off x="0" y="0"/>
              <a:ext cx="2836164" cy="283616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24" name="TextBox 24"/>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25" name="Group 25"/>
          <p:cNvGrpSpPr/>
          <p:nvPr/>
        </p:nvGrpSpPr>
        <p:grpSpPr>
          <a:xfrm>
            <a:off x="8399590" y="1817389"/>
            <a:ext cx="5769949" cy="1526437"/>
            <a:chOff x="0" y="0"/>
            <a:chExt cx="509386" cy="134758"/>
          </a:xfrm>
        </p:grpSpPr>
        <p:sp>
          <p:nvSpPr>
            <p:cNvPr id="26" name="Freeform 26"/>
            <p:cNvSpPr/>
            <p:nvPr/>
          </p:nvSpPr>
          <p:spPr>
            <a:xfrm>
              <a:off x="0" y="0"/>
              <a:ext cx="509386" cy="134758"/>
            </a:xfrm>
            <a:custGeom>
              <a:avLst/>
              <a:gdLst/>
              <a:ahLst/>
              <a:cxnLst/>
              <a:rect l="l" t="t" r="r" b="b"/>
              <a:pathLst>
                <a:path w="509386" h="134758">
                  <a:moveTo>
                    <a:pt x="67379" y="0"/>
                  </a:moveTo>
                  <a:lnTo>
                    <a:pt x="442007" y="0"/>
                  </a:lnTo>
                  <a:cubicBezTo>
                    <a:pt x="459877" y="0"/>
                    <a:pt x="477015" y="7099"/>
                    <a:pt x="489651" y="19735"/>
                  </a:cubicBezTo>
                  <a:cubicBezTo>
                    <a:pt x="502287" y="32371"/>
                    <a:pt x="509386" y="49509"/>
                    <a:pt x="509386" y="67379"/>
                  </a:cubicBezTo>
                  <a:lnTo>
                    <a:pt x="509386" y="67379"/>
                  </a:lnTo>
                  <a:cubicBezTo>
                    <a:pt x="509386" y="104591"/>
                    <a:pt x="479219" y="134758"/>
                    <a:pt x="442007" y="134758"/>
                  </a:cubicBezTo>
                  <a:lnTo>
                    <a:pt x="67379" y="134758"/>
                  </a:lnTo>
                  <a:cubicBezTo>
                    <a:pt x="49509" y="134758"/>
                    <a:pt x="32371" y="127659"/>
                    <a:pt x="19735" y="115023"/>
                  </a:cubicBezTo>
                  <a:cubicBezTo>
                    <a:pt x="7099" y="102387"/>
                    <a:pt x="0" y="85249"/>
                    <a:pt x="0" y="67379"/>
                  </a:cubicBezTo>
                  <a:lnTo>
                    <a:pt x="0" y="67379"/>
                  </a:lnTo>
                  <a:cubicBezTo>
                    <a:pt x="0" y="49509"/>
                    <a:pt x="7099" y="32371"/>
                    <a:pt x="19735" y="19735"/>
                  </a:cubicBezTo>
                  <a:cubicBezTo>
                    <a:pt x="32371" y="7099"/>
                    <a:pt x="49509" y="0"/>
                    <a:pt x="67379" y="0"/>
                  </a:cubicBezTo>
                  <a:close/>
                </a:path>
              </a:pathLst>
            </a:custGeom>
            <a:solidFill>
              <a:srgbClr val="12285E"/>
            </a:solidFill>
          </p:spPr>
          <p:txBody>
            <a:bodyPr/>
            <a:lstStyle/>
            <a:p>
              <a:endParaRPr lang="en-US"/>
            </a:p>
          </p:txBody>
        </p:sp>
        <p:sp>
          <p:nvSpPr>
            <p:cNvPr id="27" name="TextBox 27"/>
            <p:cNvSpPr txBox="1"/>
            <p:nvPr/>
          </p:nvSpPr>
          <p:spPr>
            <a:xfrm>
              <a:off x="0" y="19050"/>
              <a:ext cx="509386" cy="11570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28" name="Group 28"/>
          <p:cNvGrpSpPr/>
          <p:nvPr/>
        </p:nvGrpSpPr>
        <p:grpSpPr>
          <a:xfrm>
            <a:off x="7336028" y="1486745"/>
            <a:ext cx="2127123" cy="212712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30" name="TextBox 30"/>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nvGrpSpPr>
          <p:cNvPr id="31" name="Group 31"/>
          <p:cNvGrpSpPr/>
          <p:nvPr/>
        </p:nvGrpSpPr>
        <p:grpSpPr>
          <a:xfrm>
            <a:off x="7354901" y="3956769"/>
            <a:ext cx="6814637" cy="2127123"/>
            <a:chOff x="0" y="0"/>
            <a:chExt cx="9086183" cy="2836164"/>
          </a:xfrm>
        </p:grpSpPr>
        <p:grpSp>
          <p:nvGrpSpPr>
            <p:cNvPr id="32" name="Group 32"/>
            <p:cNvGrpSpPr/>
            <p:nvPr/>
          </p:nvGrpSpPr>
          <p:grpSpPr>
            <a:xfrm>
              <a:off x="1418082" y="440858"/>
              <a:ext cx="7668101" cy="1954448"/>
              <a:chOff x="0" y="0"/>
              <a:chExt cx="507720" cy="129408"/>
            </a:xfrm>
          </p:grpSpPr>
          <p:sp>
            <p:nvSpPr>
              <p:cNvPr id="33" name="Freeform 33"/>
              <p:cNvSpPr/>
              <p:nvPr/>
            </p:nvSpPr>
            <p:spPr>
              <a:xfrm>
                <a:off x="0" y="0"/>
                <a:ext cx="507720" cy="129408"/>
              </a:xfrm>
              <a:custGeom>
                <a:avLst/>
                <a:gdLst/>
                <a:ahLst/>
                <a:cxnLst/>
                <a:rect l="l" t="t" r="r" b="b"/>
                <a:pathLst>
                  <a:path w="507720" h="129408">
                    <a:moveTo>
                      <a:pt x="64704" y="0"/>
                    </a:moveTo>
                    <a:lnTo>
                      <a:pt x="443016" y="0"/>
                    </a:lnTo>
                    <a:cubicBezTo>
                      <a:pt x="460177" y="0"/>
                      <a:pt x="476634" y="6817"/>
                      <a:pt x="488769" y="18951"/>
                    </a:cubicBezTo>
                    <a:cubicBezTo>
                      <a:pt x="500903" y="31086"/>
                      <a:pt x="507720" y="47543"/>
                      <a:pt x="507720" y="64704"/>
                    </a:cubicBezTo>
                    <a:lnTo>
                      <a:pt x="507720" y="64704"/>
                    </a:lnTo>
                    <a:cubicBezTo>
                      <a:pt x="507720" y="81864"/>
                      <a:pt x="500903" y="98322"/>
                      <a:pt x="488769" y="110456"/>
                    </a:cubicBezTo>
                    <a:cubicBezTo>
                      <a:pt x="476634" y="122591"/>
                      <a:pt x="460177" y="129408"/>
                      <a:pt x="443016"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34" name="TextBox 34"/>
              <p:cNvSpPr txBox="1"/>
              <p:nvPr/>
            </p:nvSpPr>
            <p:spPr>
              <a:xfrm>
                <a:off x="0" y="19050"/>
                <a:ext cx="507720"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35" name="Group 35"/>
            <p:cNvGrpSpPr/>
            <p:nvPr/>
          </p:nvGrpSpPr>
          <p:grpSpPr>
            <a:xfrm>
              <a:off x="0" y="0"/>
              <a:ext cx="2836164" cy="283616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37" name="TextBox 37"/>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38" name="Group 38"/>
          <p:cNvGrpSpPr/>
          <p:nvPr/>
        </p:nvGrpSpPr>
        <p:grpSpPr>
          <a:xfrm>
            <a:off x="7336028" y="6502992"/>
            <a:ext cx="6833510" cy="2127123"/>
            <a:chOff x="0" y="0"/>
            <a:chExt cx="9111347" cy="2836164"/>
          </a:xfrm>
        </p:grpSpPr>
        <p:grpSp>
          <p:nvGrpSpPr>
            <p:cNvPr id="39" name="Group 39"/>
            <p:cNvGrpSpPr/>
            <p:nvPr/>
          </p:nvGrpSpPr>
          <p:grpSpPr>
            <a:xfrm>
              <a:off x="1418082" y="440858"/>
              <a:ext cx="7693265" cy="1954448"/>
              <a:chOff x="0" y="0"/>
              <a:chExt cx="509386" cy="129408"/>
            </a:xfrm>
          </p:grpSpPr>
          <p:sp>
            <p:nvSpPr>
              <p:cNvPr id="40" name="Freeform 40"/>
              <p:cNvSpPr/>
              <p:nvPr/>
            </p:nvSpPr>
            <p:spPr>
              <a:xfrm>
                <a:off x="0" y="0"/>
                <a:ext cx="509386" cy="129408"/>
              </a:xfrm>
              <a:custGeom>
                <a:avLst/>
                <a:gdLst/>
                <a:ahLst/>
                <a:cxnLst/>
                <a:rect l="l" t="t" r="r" b="b"/>
                <a:pathLst>
                  <a:path w="509386" h="129408">
                    <a:moveTo>
                      <a:pt x="64704" y="0"/>
                    </a:moveTo>
                    <a:lnTo>
                      <a:pt x="444682" y="0"/>
                    </a:lnTo>
                    <a:cubicBezTo>
                      <a:pt x="461843" y="0"/>
                      <a:pt x="478300" y="6817"/>
                      <a:pt x="490435" y="18951"/>
                    </a:cubicBezTo>
                    <a:cubicBezTo>
                      <a:pt x="502569" y="31086"/>
                      <a:pt x="509386" y="47543"/>
                      <a:pt x="509386" y="64704"/>
                    </a:cubicBezTo>
                    <a:lnTo>
                      <a:pt x="509386" y="64704"/>
                    </a:lnTo>
                    <a:cubicBezTo>
                      <a:pt x="509386" y="81864"/>
                      <a:pt x="502569" y="98322"/>
                      <a:pt x="490435" y="110456"/>
                    </a:cubicBezTo>
                    <a:cubicBezTo>
                      <a:pt x="478300" y="122591"/>
                      <a:pt x="461843" y="129408"/>
                      <a:pt x="444682" y="129408"/>
                    </a:cubicBezTo>
                    <a:lnTo>
                      <a:pt x="64704" y="129408"/>
                    </a:lnTo>
                    <a:cubicBezTo>
                      <a:pt x="47543" y="129408"/>
                      <a:pt x="31086" y="122591"/>
                      <a:pt x="18951" y="110456"/>
                    </a:cubicBezTo>
                    <a:cubicBezTo>
                      <a:pt x="6817" y="98322"/>
                      <a:pt x="0" y="81864"/>
                      <a:pt x="0" y="64704"/>
                    </a:cubicBezTo>
                    <a:lnTo>
                      <a:pt x="0" y="64704"/>
                    </a:lnTo>
                    <a:cubicBezTo>
                      <a:pt x="0" y="47543"/>
                      <a:pt x="6817" y="31086"/>
                      <a:pt x="18951" y="18951"/>
                    </a:cubicBezTo>
                    <a:cubicBezTo>
                      <a:pt x="31086" y="6817"/>
                      <a:pt x="47543" y="0"/>
                      <a:pt x="64704" y="0"/>
                    </a:cubicBezTo>
                    <a:close/>
                  </a:path>
                </a:pathLst>
              </a:custGeom>
              <a:solidFill>
                <a:srgbClr val="12285E"/>
              </a:solidFill>
            </p:spPr>
            <p:txBody>
              <a:bodyPr/>
              <a:lstStyle/>
              <a:p>
                <a:endParaRPr lang="en-US"/>
              </a:p>
            </p:txBody>
          </p:sp>
          <p:sp>
            <p:nvSpPr>
              <p:cNvPr id="41" name="TextBox 41"/>
              <p:cNvSpPr txBox="1"/>
              <p:nvPr/>
            </p:nvSpPr>
            <p:spPr>
              <a:xfrm>
                <a:off x="0" y="19050"/>
                <a:ext cx="509386" cy="110358"/>
              </a:xfrm>
              <a:prstGeom prst="rect">
                <a:avLst/>
              </a:prstGeom>
            </p:spPr>
            <p:txBody>
              <a:bodyPr lIns="50800" tIns="50800" rIns="50800" bIns="50800" rtlCol="0" anchor="ctr"/>
              <a:lstStyle/>
              <a:p>
                <a:pPr algn="ctr">
                  <a:lnSpc>
                    <a:spcPts val="2266"/>
                  </a:lnSpc>
                </a:pPr>
                <a:endParaRPr/>
              </a:p>
              <a:p>
                <a:pPr algn="ctr">
                  <a:lnSpc>
                    <a:spcPts val="2266"/>
                  </a:lnSpc>
                </a:pPr>
                <a:endParaRPr/>
              </a:p>
            </p:txBody>
          </p:sp>
        </p:grpSp>
        <p:grpSp>
          <p:nvGrpSpPr>
            <p:cNvPr id="42" name="Group 42"/>
            <p:cNvGrpSpPr/>
            <p:nvPr/>
          </p:nvGrpSpPr>
          <p:grpSpPr>
            <a:xfrm>
              <a:off x="0" y="0"/>
              <a:ext cx="2836164" cy="283616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85E"/>
              </a:solidFill>
            </p:spPr>
            <p:txBody>
              <a:bodyPr/>
              <a:lstStyle/>
              <a:p>
                <a:endParaRPr lang="en-US"/>
              </a:p>
            </p:txBody>
          </p:sp>
          <p:sp>
            <p:nvSpPr>
              <p:cNvPr id="44" name="TextBox 44"/>
              <p:cNvSpPr txBox="1"/>
              <p:nvPr/>
            </p:nvSpPr>
            <p:spPr>
              <a:xfrm>
                <a:off x="76200" y="95250"/>
                <a:ext cx="660400" cy="641350"/>
              </a:xfrm>
              <a:prstGeom prst="rect">
                <a:avLst/>
              </a:prstGeom>
            </p:spPr>
            <p:txBody>
              <a:bodyPr lIns="50800" tIns="50800" rIns="50800" bIns="50800" rtlCol="0" anchor="ctr"/>
              <a:lstStyle/>
              <a:p>
                <a:pPr algn="ctr">
                  <a:lnSpc>
                    <a:spcPts val="2266"/>
                  </a:lnSpc>
                </a:pPr>
                <a:endParaRPr/>
              </a:p>
            </p:txBody>
          </p:sp>
        </p:grpSp>
      </p:grpSp>
      <p:grpSp>
        <p:nvGrpSpPr>
          <p:cNvPr id="45" name="Group 45"/>
          <p:cNvGrpSpPr/>
          <p:nvPr/>
        </p:nvGrpSpPr>
        <p:grpSpPr>
          <a:xfrm>
            <a:off x="14576041" y="1640996"/>
            <a:ext cx="3086100" cy="6888811"/>
            <a:chOff x="0" y="0"/>
            <a:chExt cx="812800" cy="1814337"/>
          </a:xfrm>
        </p:grpSpPr>
        <p:sp>
          <p:nvSpPr>
            <p:cNvPr id="46" name="Freeform 46"/>
            <p:cNvSpPr/>
            <p:nvPr/>
          </p:nvSpPr>
          <p:spPr>
            <a:xfrm>
              <a:off x="0" y="0"/>
              <a:ext cx="812800" cy="1814337"/>
            </a:xfrm>
            <a:custGeom>
              <a:avLst/>
              <a:gdLst/>
              <a:ahLst/>
              <a:cxnLst/>
              <a:rect l="l" t="t" r="r" b="b"/>
              <a:pathLst>
                <a:path w="812800" h="1814337">
                  <a:moveTo>
                    <a:pt x="127941" y="0"/>
                  </a:moveTo>
                  <a:lnTo>
                    <a:pt x="684859" y="0"/>
                  </a:lnTo>
                  <a:cubicBezTo>
                    <a:pt x="718791" y="0"/>
                    <a:pt x="751333" y="13479"/>
                    <a:pt x="775327" y="37473"/>
                  </a:cubicBezTo>
                  <a:cubicBezTo>
                    <a:pt x="799321" y="61467"/>
                    <a:pt x="812800" y="94009"/>
                    <a:pt x="812800" y="127941"/>
                  </a:cubicBezTo>
                  <a:lnTo>
                    <a:pt x="812800" y="1686396"/>
                  </a:lnTo>
                  <a:cubicBezTo>
                    <a:pt x="812800" y="1720328"/>
                    <a:pt x="799321" y="1752871"/>
                    <a:pt x="775327" y="1776864"/>
                  </a:cubicBezTo>
                  <a:cubicBezTo>
                    <a:pt x="751333" y="1800858"/>
                    <a:pt x="718791" y="1814337"/>
                    <a:pt x="684859" y="1814337"/>
                  </a:cubicBezTo>
                  <a:lnTo>
                    <a:pt x="127941" y="1814337"/>
                  </a:lnTo>
                  <a:cubicBezTo>
                    <a:pt x="94009" y="1814337"/>
                    <a:pt x="61467" y="1800858"/>
                    <a:pt x="37473" y="1776864"/>
                  </a:cubicBezTo>
                  <a:cubicBezTo>
                    <a:pt x="13479" y="1752871"/>
                    <a:pt x="0" y="1720328"/>
                    <a:pt x="0" y="1686396"/>
                  </a:cubicBezTo>
                  <a:lnTo>
                    <a:pt x="0" y="127941"/>
                  </a:lnTo>
                  <a:cubicBezTo>
                    <a:pt x="0" y="94009"/>
                    <a:pt x="13479" y="61467"/>
                    <a:pt x="37473" y="37473"/>
                  </a:cubicBezTo>
                  <a:cubicBezTo>
                    <a:pt x="61467" y="13479"/>
                    <a:pt x="94009" y="0"/>
                    <a:pt x="127941" y="0"/>
                  </a:cubicBezTo>
                  <a:close/>
                </a:path>
              </a:pathLst>
            </a:custGeom>
            <a:solidFill>
              <a:srgbClr val="002060"/>
            </a:solidFill>
          </p:spPr>
          <p:txBody>
            <a:bodyPr/>
            <a:lstStyle/>
            <a:p>
              <a:endParaRPr lang="en-US"/>
            </a:p>
          </p:txBody>
        </p:sp>
        <p:sp>
          <p:nvSpPr>
            <p:cNvPr id="47" name="TextBox 47"/>
            <p:cNvSpPr txBox="1"/>
            <p:nvPr/>
          </p:nvSpPr>
          <p:spPr>
            <a:xfrm>
              <a:off x="0" y="19050"/>
              <a:ext cx="812800" cy="1795287"/>
            </a:xfrm>
            <a:prstGeom prst="rect">
              <a:avLst/>
            </a:prstGeom>
          </p:spPr>
          <p:txBody>
            <a:bodyPr lIns="50800" tIns="50800" rIns="50800" bIns="50800" rtlCol="0" anchor="ctr"/>
            <a:lstStyle/>
            <a:p>
              <a:pPr algn="ctr">
                <a:lnSpc>
                  <a:spcPts val="2266"/>
                </a:lnSpc>
              </a:pPr>
              <a:endParaRPr/>
            </a:p>
          </p:txBody>
        </p:sp>
      </p:grpSp>
      <p:sp>
        <p:nvSpPr>
          <p:cNvPr id="48" name="TextBox 48"/>
          <p:cNvSpPr txBox="1"/>
          <p:nvPr/>
        </p:nvSpPr>
        <p:spPr>
          <a:xfrm>
            <a:off x="359643" y="528589"/>
            <a:ext cx="9846429" cy="647700"/>
          </a:xfrm>
          <a:prstGeom prst="rect">
            <a:avLst/>
          </a:prstGeom>
        </p:spPr>
        <p:txBody>
          <a:bodyPr lIns="0" tIns="0" rIns="0" bIns="0" rtlCol="0" anchor="t">
            <a:spAutoFit/>
          </a:bodyPr>
          <a:lstStyle/>
          <a:p>
            <a:pPr algn="l">
              <a:lnSpc>
                <a:spcPts val="5040"/>
              </a:lnSpc>
            </a:pPr>
            <a:r>
              <a:rPr lang="en-US" sz="4200" spc="39" dirty="0">
                <a:solidFill>
                  <a:srgbClr val="203864"/>
                </a:solidFill>
                <a:latin typeface="TT Rounds Condensed Bold"/>
              </a:rPr>
              <a:t>Brain Tumor Related Works</a:t>
            </a:r>
          </a:p>
        </p:txBody>
      </p:sp>
      <p:sp>
        <p:nvSpPr>
          <p:cNvPr id="49" name="TextBox 49"/>
          <p:cNvSpPr txBox="1"/>
          <p:nvPr/>
        </p:nvSpPr>
        <p:spPr>
          <a:xfrm>
            <a:off x="517124" y="4859713"/>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202</a:t>
            </a:r>
            <a:r>
              <a:rPr lang="en-US" sz="5486" dirty="0">
                <a:solidFill>
                  <a:srgbClr val="14973A"/>
                </a:solidFill>
                <a:latin typeface="TT Rounds Condensed"/>
              </a:rPr>
              <a:t>3</a:t>
            </a:r>
          </a:p>
        </p:txBody>
      </p:sp>
      <p:sp>
        <p:nvSpPr>
          <p:cNvPr id="50" name="TextBox 50"/>
          <p:cNvSpPr txBox="1"/>
          <p:nvPr/>
        </p:nvSpPr>
        <p:spPr>
          <a:xfrm>
            <a:off x="498251" y="2381890"/>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a:t>
            </a:r>
            <a:r>
              <a:rPr lang="en-US" sz="5486" dirty="0">
                <a:solidFill>
                  <a:srgbClr val="14973A"/>
                </a:solidFill>
                <a:latin typeface="TT Rounds Condensed"/>
              </a:rPr>
              <a:t>23</a:t>
            </a:r>
          </a:p>
        </p:txBody>
      </p:sp>
      <p:sp>
        <p:nvSpPr>
          <p:cNvPr id="51" name="TextBox 51"/>
          <p:cNvSpPr txBox="1"/>
          <p:nvPr/>
        </p:nvSpPr>
        <p:spPr>
          <a:xfrm>
            <a:off x="498251" y="7405936"/>
            <a:ext cx="1849907" cy="616510"/>
          </a:xfrm>
          <a:prstGeom prst="rect">
            <a:avLst/>
          </a:prstGeom>
        </p:spPr>
        <p:txBody>
          <a:bodyPr lIns="0" tIns="0" rIns="0" bIns="0" rtlCol="0" anchor="t">
            <a:spAutoFit/>
          </a:bodyPr>
          <a:lstStyle/>
          <a:p>
            <a:pPr marL="0" lvl="0" indent="0" algn="ctr">
              <a:lnSpc>
                <a:spcPts val="4279"/>
              </a:lnSpc>
              <a:spcBef>
                <a:spcPct val="0"/>
              </a:spcBef>
            </a:pPr>
            <a:r>
              <a:rPr lang="en-US" sz="5486">
                <a:solidFill>
                  <a:srgbClr val="FFFFFF"/>
                </a:solidFill>
                <a:latin typeface="TT Rounds Condensed"/>
              </a:rPr>
              <a:t>202</a:t>
            </a:r>
            <a:r>
              <a:rPr lang="en-US" sz="5486">
                <a:solidFill>
                  <a:srgbClr val="14973A"/>
                </a:solidFill>
                <a:latin typeface="TT Rounds Condensed"/>
              </a:rPr>
              <a:t>1</a:t>
            </a:r>
          </a:p>
        </p:txBody>
      </p:sp>
      <p:sp>
        <p:nvSpPr>
          <p:cNvPr id="52" name="TextBox 52"/>
          <p:cNvSpPr txBox="1"/>
          <p:nvPr/>
        </p:nvSpPr>
        <p:spPr>
          <a:xfrm>
            <a:off x="7493509" y="4803204"/>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202</a:t>
            </a:r>
            <a:r>
              <a:rPr lang="en-US" sz="5486" dirty="0">
                <a:solidFill>
                  <a:srgbClr val="14973A"/>
                </a:solidFill>
                <a:latin typeface="TT Rounds Condensed"/>
              </a:rPr>
              <a:t>1</a:t>
            </a:r>
          </a:p>
        </p:txBody>
      </p:sp>
      <p:sp>
        <p:nvSpPr>
          <p:cNvPr id="53" name="TextBox 53"/>
          <p:cNvSpPr txBox="1"/>
          <p:nvPr/>
        </p:nvSpPr>
        <p:spPr>
          <a:xfrm>
            <a:off x="7474636" y="7349427"/>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202</a:t>
            </a:r>
            <a:r>
              <a:rPr lang="en-US" sz="5486" dirty="0">
                <a:solidFill>
                  <a:srgbClr val="14973A"/>
                </a:solidFill>
                <a:latin typeface="TT Rounds Condensed"/>
              </a:rPr>
              <a:t>0</a:t>
            </a:r>
          </a:p>
        </p:txBody>
      </p:sp>
      <p:sp>
        <p:nvSpPr>
          <p:cNvPr id="54" name="TextBox 54"/>
          <p:cNvSpPr txBox="1"/>
          <p:nvPr/>
        </p:nvSpPr>
        <p:spPr>
          <a:xfrm>
            <a:off x="7474636" y="2353329"/>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202</a:t>
            </a:r>
            <a:r>
              <a:rPr lang="en-US" sz="5486" dirty="0">
                <a:solidFill>
                  <a:srgbClr val="14973A"/>
                </a:solidFill>
                <a:latin typeface="TT Rounds Condensed"/>
              </a:rPr>
              <a:t>2</a:t>
            </a:r>
          </a:p>
        </p:txBody>
      </p:sp>
      <p:sp>
        <p:nvSpPr>
          <p:cNvPr id="55" name="TextBox 55"/>
          <p:cNvSpPr txBox="1"/>
          <p:nvPr/>
        </p:nvSpPr>
        <p:spPr>
          <a:xfrm>
            <a:off x="15194138" y="2036464"/>
            <a:ext cx="1849907" cy="589457"/>
          </a:xfrm>
          <a:prstGeom prst="rect">
            <a:avLst/>
          </a:prstGeom>
        </p:spPr>
        <p:txBody>
          <a:bodyPr lIns="0" tIns="0" rIns="0" bIns="0" rtlCol="0" anchor="t">
            <a:spAutoFit/>
          </a:bodyPr>
          <a:lstStyle/>
          <a:p>
            <a:pPr marL="0" lvl="0" indent="0" algn="ctr">
              <a:lnSpc>
                <a:spcPts val="4279"/>
              </a:lnSpc>
              <a:spcBef>
                <a:spcPct val="0"/>
              </a:spcBef>
            </a:pPr>
            <a:r>
              <a:rPr lang="en-US" sz="5486" dirty="0">
                <a:solidFill>
                  <a:srgbClr val="FFFFFF"/>
                </a:solidFill>
                <a:latin typeface="TT Rounds Condensed"/>
              </a:rPr>
              <a:t>202</a:t>
            </a:r>
            <a:r>
              <a:rPr lang="en-US" sz="5486" dirty="0">
                <a:solidFill>
                  <a:srgbClr val="14973A"/>
                </a:solidFill>
                <a:latin typeface="TT Rounds Condensed"/>
              </a:rPr>
              <a:t>4</a:t>
            </a:r>
          </a:p>
        </p:txBody>
      </p:sp>
      <p:sp>
        <p:nvSpPr>
          <p:cNvPr id="56" name="TextBox 56"/>
          <p:cNvSpPr txBox="1"/>
          <p:nvPr/>
        </p:nvSpPr>
        <p:spPr>
          <a:xfrm>
            <a:off x="2366522" y="2007839"/>
            <a:ext cx="4826122" cy="1282402"/>
          </a:xfrm>
          <a:prstGeom prst="rect">
            <a:avLst/>
          </a:prstGeom>
        </p:spPr>
        <p:txBody>
          <a:bodyPr lIns="0" tIns="0" rIns="0" bIns="0" rtlCol="0" anchor="t">
            <a:spAutoFit/>
          </a:bodyPr>
          <a:lstStyle/>
          <a:p>
            <a:pPr algn="l">
              <a:lnSpc>
                <a:spcPts val="2547"/>
              </a:lnSpc>
            </a:pPr>
            <a:r>
              <a:rPr lang="en-US" sz="2140" dirty="0">
                <a:solidFill>
                  <a:srgbClr val="FFFFFF"/>
                </a:solidFill>
                <a:latin typeface="TT Rounds Condensed"/>
              </a:rPr>
              <a:t>An </a:t>
            </a:r>
            <a:r>
              <a:rPr lang="en-US" sz="2140" dirty="0" err="1">
                <a:solidFill>
                  <a:srgbClr val="FFFFFF"/>
                </a:solidFill>
                <a:latin typeface="TT Rounds Condensed"/>
              </a:rPr>
              <a:t>EffcientNet</a:t>
            </a:r>
            <a:r>
              <a:rPr lang="en-US" sz="2140" dirty="0">
                <a:solidFill>
                  <a:srgbClr val="FFFFFF"/>
                </a:solidFill>
                <a:latin typeface="TT Rounds Condensed"/>
              </a:rPr>
              <a:t>-encoder U-Net Joint Residual Refinement Module with Tversky–Kahneman Baroni–</a:t>
            </a:r>
            <a:r>
              <a:rPr lang="en-US" sz="2140" dirty="0" err="1">
                <a:solidFill>
                  <a:srgbClr val="FFFFFF"/>
                </a:solidFill>
                <a:latin typeface="TT Rounds Condensed"/>
              </a:rPr>
              <a:t>Urbani</a:t>
            </a:r>
            <a:r>
              <a:rPr lang="en-US" sz="2140" dirty="0">
                <a:solidFill>
                  <a:srgbClr val="FFFFFF"/>
                </a:solidFill>
                <a:latin typeface="TT Rounds Condensed"/>
              </a:rPr>
              <a:t>–</a:t>
            </a:r>
            <a:r>
              <a:rPr lang="en-US" sz="2140" dirty="0" err="1">
                <a:solidFill>
                  <a:srgbClr val="FFFFFF"/>
                </a:solidFill>
                <a:latin typeface="TT Rounds Condensed"/>
              </a:rPr>
              <a:t>Buser</a:t>
            </a:r>
            <a:r>
              <a:rPr lang="en-US" sz="2140" dirty="0">
                <a:solidFill>
                  <a:srgbClr val="FFFFFF"/>
                </a:solidFill>
                <a:latin typeface="TT Rounds Condensed"/>
              </a:rPr>
              <a:t> loss for biomedical image Segmentation</a:t>
            </a:r>
          </a:p>
        </p:txBody>
      </p:sp>
      <p:sp>
        <p:nvSpPr>
          <p:cNvPr id="57" name="TextBox 57"/>
          <p:cNvSpPr txBox="1"/>
          <p:nvPr/>
        </p:nvSpPr>
        <p:spPr>
          <a:xfrm>
            <a:off x="2376812" y="4460564"/>
            <a:ext cx="4785840" cy="1282402"/>
          </a:xfrm>
          <a:prstGeom prst="rect">
            <a:avLst/>
          </a:prstGeom>
        </p:spPr>
        <p:txBody>
          <a:bodyPr wrap="square" lIns="0" tIns="0" rIns="0" bIns="0" rtlCol="0" anchor="t">
            <a:spAutoFit/>
          </a:bodyPr>
          <a:lstStyle/>
          <a:p>
            <a:pPr algn="l">
              <a:lnSpc>
                <a:spcPts val="2547"/>
              </a:lnSpc>
              <a:spcBef>
                <a:spcPct val="0"/>
              </a:spcBef>
            </a:pPr>
            <a:r>
              <a:rPr lang="en-US" sz="2140" dirty="0">
                <a:solidFill>
                  <a:srgbClr val="FFFFFF"/>
                </a:solidFill>
                <a:latin typeface="TT Rounds Condensed"/>
              </a:rPr>
              <a:t>A novel medical image segmentation approach by using multi-branch segmentation network based on local and global information synchronous learning</a:t>
            </a:r>
          </a:p>
        </p:txBody>
      </p:sp>
      <p:sp>
        <p:nvSpPr>
          <p:cNvPr id="58" name="TextBox 58"/>
          <p:cNvSpPr txBox="1"/>
          <p:nvPr/>
        </p:nvSpPr>
        <p:spPr>
          <a:xfrm>
            <a:off x="2331306" y="7293024"/>
            <a:ext cx="4735852" cy="641201"/>
          </a:xfrm>
          <a:prstGeom prst="rect">
            <a:avLst/>
          </a:prstGeom>
        </p:spPr>
        <p:txBody>
          <a:bodyPr lIns="0" tIns="0" rIns="0" bIns="0" rtlCol="0" anchor="t">
            <a:spAutoFit/>
          </a:bodyPr>
          <a:lstStyle/>
          <a:p>
            <a:pPr algn="l">
              <a:lnSpc>
                <a:spcPts val="2547"/>
              </a:lnSpc>
              <a:spcBef>
                <a:spcPct val="0"/>
              </a:spcBef>
            </a:pPr>
            <a:r>
              <a:rPr lang="en-US" sz="2140" dirty="0">
                <a:solidFill>
                  <a:srgbClr val="FFFFFF"/>
                </a:solidFill>
                <a:latin typeface="TT Rounds Condensed"/>
              </a:rPr>
              <a:t>Improved U‑Net architecture with VGG‑16 for brain tumor segmentation</a:t>
            </a:r>
          </a:p>
        </p:txBody>
      </p:sp>
      <p:sp>
        <p:nvSpPr>
          <p:cNvPr id="59" name="TextBox 59"/>
          <p:cNvSpPr txBox="1"/>
          <p:nvPr/>
        </p:nvSpPr>
        <p:spPr>
          <a:xfrm>
            <a:off x="9408577" y="2050278"/>
            <a:ext cx="4654235" cy="961802"/>
          </a:xfrm>
          <a:prstGeom prst="rect">
            <a:avLst/>
          </a:prstGeom>
        </p:spPr>
        <p:txBody>
          <a:bodyPr lIns="0" tIns="0" rIns="0" bIns="0" rtlCol="0" anchor="t">
            <a:spAutoFit/>
          </a:bodyPr>
          <a:lstStyle/>
          <a:p>
            <a:pPr algn="l">
              <a:lnSpc>
                <a:spcPts val="2547"/>
              </a:lnSpc>
            </a:pPr>
            <a:r>
              <a:rPr lang="en-US" sz="2140" dirty="0" err="1">
                <a:solidFill>
                  <a:srgbClr val="FFFFFF"/>
                </a:solidFill>
                <a:latin typeface="TT Rounds Condensed"/>
              </a:rPr>
              <a:t>CFNet</a:t>
            </a:r>
            <a:r>
              <a:rPr lang="en-US" sz="2140" dirty="0">
                <a:solidFill>
                  <a:srgbClr val="FFFFFF"/>
                </a:solidFill>
                <a:latin typeface="TT Rounds Condensed"/>
              </a:rPr>
              <a:t>: A medical image segmentation method using the multi-view attention mechanism and adaptive fusion strategy,</a:t>
            </a:r>
          </a:p>
        </p:txBody>
      </p:sp>
      <p:sp>
        <p:nvSpPr>
          <p:cNvPr id="60" name="TextBox 60"/>
          <p:cNvSpPr txBox="1"/>
          <p:nvPr/>
        </p:nvSpPr>
        <p:spPr>
          <a:xfrm>
            <a:off x="9282606" y="4417229"/>
            <a:ext cx="4780206" cy="1282402"/>
          </a:xfrm>
          <a:prstGeom prst="rect">
            <a:avLst/>
          </a:prstGeom>
        </p:spPr>
        <p:txBody>
          <a:bodyPr wrap="square" lIns="0" tIns="0" rIns="0" bIns="0" rtlCol="0" anchor="t">
            <a:spAutoFit/>
          </a:bodyPr>
          <a:lstStyle/>
          <a:p>
            <a:pPr algn="l">
              <a:lnSpc>
                <a:spcPts val="2547"/>
              </a:lnSpc>
            </a:pPr>
            <a:r>
              <a:rPr lang="en-US" sz="2140" dirty="0">
                <a:solidFill>
                  <a:srgbClr val="FFFFFF"/>
                </a:solidFill>
                <a:latin typeface="TT Rounds Condensed"/>
              </a:rPr>
              <a:t>Evaluation of magnetic resonance image segmentation in brain low-grade gliomas using support vector machine and convolutional neural network</a:t>
            </a:r>
          </a:p>
        </p:txBody>
      </p:sp>
      <p:sp>
        <p:nvSpPr>
          <p:cNvPr id="61" name="TextBox 61"/>
          <p:cNvSpPr txBox="1"/>
          <p:nvPr/>
        </p:nvSpPr>
        <p:spPr>
          <a:xfrm>
            <a:off x="9188586" y="7066416"/>
            <a:ext cx="4874226" cy="1000274"/>
          </a:xfrm>
          <a:prstGeom prst="rect">
            <a:avLst/>
          </a:prstGeom>
        </p:spPr>
        <p:txBody>
          <a:bodyPr lIns="0" tIns="0" rIns="0" bIns="0" rtlCol="0" anchor="t">
            <a:spAutoFit/>
          </a:bodyPr>
          <a:lstStyle/>
          <a:p>
            <a:pPr algn="l">
              <a:lnSpc>
                <a:spcPts val="2550"/>
              </a:lnSpc>
            </a:pPr>
            <a:r>
              <a:rPr lang="en-US" sz="2140" dirty="0">
                <a:solidFill>
                  <a:srgbClr val="FFFFFF"/>
                </a:solidFill>
                <a:latin typeface="TT Rounds Condensed"/>
              </a:rPr>
              <a:t>Brain tumor segmentation and grading of lower-grade glioma using deep learning in MRI images</a:t>
            </a:r>
          </a:p>
        </p:txBody>
      </p:sp>
      <p:sp>
        <p:nvSpPr>
          <p:cNvPr id="62" name="TextBox 62"/>
          <p:cNvSpPr txBox="1"/>
          <p:nvPr/>
        </p:nvSpPr>
        <p:spPr>
          <a:xfrm>
            <a:off x="15087520" y="3290241"/>
            <a:ext cx="2217281" cy="4231928"/>
          </a:xfrm>
          <a:prstGeom prst="rect">
            <a:avLst/>
          </a:prstGeom>
        </p:spPr>
        <p:txBody>
          <a:bodyPr wrap="square" lIns="0" tIns="0" rIns="0" bIns="0" rtlCol="0" anchor="t">
            <a:spAutoFit/>
          </a:bodyPr>
          <a:lstStyle/>
          <a:p>
            <a:pPr algn="l">
              <a:lnSpc>
                <a:spcPts val="3273"/>
              </a:lnSpc>
              <a:spcBef>
                <a:spcPct val="0"/>
              </a:spcBef>
            </a:pPr>
            <a:r>
              <a:rPr lang="en-US" sz="3002" dirty="0">
                <a:solidFill>
                  <a:srgbClr val="FFFFFF"/>
                </a:solidFill>
                <a:latin typeface="TT Rounds Condensed"/>
              </a:rPr>
              <a:t>A deep model towards accurate boundary location and strong generalization for medical image segmentation</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66645"/>
          </a:xfrm>
          <a:custGeom>
            <a:avLst/>
            <a:gdLst/>
            <a:ahLst/>
            <a:cxnLst/>
            <a:rect l="l" t="t" r="r" b="b"/>
            <a:pathLst>
              <a:path w="18288000" h="10266645">
                <a:moveTo>
                  <a:pt x="0" y="0"/>
                </a:moveTo>
                <a:lnTo>
                  <a:pt x="18288000" y="0"/>
                </a:lnTo>
                <a:lnTo>
                  <a:pt x="18288000" y="10266645"/>
                </a:lnTo>
                <a:lnTo>
                  <a:pt x="0" y="10266645"/>
                </a:lnTo>
                <a:lnTo>
                  <a:pt x="0" y="0"/>
                </a:lnTo>
                <a:close/>
              </a:path>
            </a:pathLst>
          </a:custGeom>
          <a:blipFill>
            <a:blip r:embed="rId2"/>
            <a:stretch>
              <a:fillRect t="-72" b="-72"/>
            </a:stretch>
          </a:blipFill>
        </p:spPr>
        <p:txBody>
          <a:bodyPr/>
          <a:lstStyle/>
          <a:p>
            <a:endParaRPr lang="en-US"/>
          </a:p>
        </p:txBody>
      </p:sp>
      <p:sp>
        <p:nvSpPr>
          <p:cNvPr id="3" name="AutoShape 3"/>
          <p:cNvSpPr/>
          <p:nvPr/>
        </p:nvSpPr>
        <p:spPr>
          <a:xfrm rot="-10558">
            <a:off x="263399" y="1162936"/>
            <a:ext cx="17398783" cy="0"/>
          </a:xfrm>
          <a:prstGeom prst="line">
            <a:avLst/>
          </a:prstGeom>
          <a:ln w="9525" cap="rnd">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0024269" y="1562415"/>
            <a:ext cx="6264218" cy="3815828"/>
            <a:chOff x="0" y="0"/>
            <a:chExt cx="1334325" cy="812800"/>
          </a:xfrm>
        </p:grpSpPr>
        <p:sp>
          <p:nvSpPr>
            <p:cNvPr id="5" name="Freeform 5"/>
            <p:cNvSpPr/>
            <p:nvPr/>
          </p:nvSpPr>
          <p:spPr>
            <a:xfrm>
              <a:off x="0" y="0"/>
              <a:ext cx="1334326" cy="812800"/>
            </a:xfrm>
            <a:custGeom>
              <a:avLst/>
              <a:gdLst/>
              <a:ahLst/>
              <a:cxnLst/>
              <a:rect l="l" t="t" r="r" b="b"/>
              <a:pathLst>
                <a:path w="1334326" h="812800">
                  <a:moveTo>
                    <a:pt x="63031" y="0"/>
                  </a:moveTo>
                  <a:lnTo>
                    <a:pt x="1271295" y="0"/>
                  </a:lnTo>
                  <a:cubicBezTo>
                    <a:pt x="1306106" y="0"/>
                    <a:pt x="1334326" y="28220"/>
                    <a:pt x="1334326" y="63031"/>
                  </a:cubicBezTo>
                  <a:lnTo>
                    <a:pt x="1334326" y="749769"/>
                  </a:lnTo>
                  <a:cubicBezTo>
                    <a:pt x="1334326" y="784580"/>
                    <a:pt x="1306106" y="812800"/>
                    <a:pt x="1271295" y="812800"/>
                  </a:cubicBezTo>
                  <a:lnTo>
                    <a:pt x="63031" y="812800"/>
                  </a:lnTo>
                  <a:cubicBezTo>
                    <a:pt x="28220" y="812800"/>
                    <a:pt x="0" y="784580"/>
                    <a:pt x="0" y="749769"/>
                  </a:cubicBezTo>
                  <a:lnTo>
                    <a:pt x="0" y="63031"/>
                  </a:lnTo>
                  <a:cubicBezTo>
                    <a:pt x="0" y="28220"/>
                    <a:pt x="28220" y="0"/>
                    <a:pt x="63031" y="0"/>
                  </a:cubicBezTo>
                  <a:close/>
                </a:path>
              </a:pathLst>
            </a:custGeom>
            <a:gradFill rotWithShape="1">
              <a:gsLst>
                <a:gs pos="0">
                  <a:srgbClr val="12285E">
                    <a:alpha val="100000"/>
                  </a:srgbClr>
                </a:gs>
                <a:gs pos="100000">
                  <a:srgbClr val="14973A">
                    <a:alpha val="100000"/>
                  </a:srgbClr>
                </a:gs>
              </a:gsLst>
              <a:lin ang="2700000"/>
            </a:gradFill>
            <a:ln cap="rnd">
              <a:noFill/>
              <a:prstDash val="sysDot"/>
              <a:round/>
            </a:ln>
          </p:spPr>
          <p:txBody>
            <a:bodyPr/>
            <a:lstStyle/>
            <a:p>
              <a:endParaRPr lang="en-US"/>
            </a:p>
          </p:txBody>
        </p:sp>
        <p:sp>
          <p:nvSpPr>
            <p:cNvPr id="6" name="TextBox 6"/>
            <p:cNvSpPr txBox="1"/>
            <p:nvPr/>
          </p:nvSpPr>
          <p:spPr>
            <a:xfrm>
              <a:off x="0" y="9525"/>
              <a:ext cx="1334325" cy="803275"/>
            </a:xfrm>
            <a:prstGeom prst="rect">
              <a:avLst/>
            </a:prstGeom>
          </p:spPr>
          <p:txBody>
            <a:bodyPr lIns="50800" tIns="50800" rIns="50800" bIns="50800" rtlCol="0" anchor="ctr"/>
            <a:lstStyle/>
            <a:p>
              <a:pPr algn="ctr">
                <a:lnSpc>
                  <a:spcPts val="2111"/>
                </a:lnSpc>
              </a:pPr>
              <a:endParaRPr/>
            </a:p>
          </p:txBody>
        </p:sp>
      </p:grpSp>
      <p:sp>
        <p:nvSpPr>
          <p:cNvPr id="7" name="TextBox 7"/>
          <p:cNvSpPr txBox="1"/>
          <p:nvPr/>
        </p:nvSpPr>
        <p:spPr>
          <a:xfrm>
            <a:off x="359643" y="3326121"/>
            <a:ext cx="8784357" cy="4276725"/>
          </a:xfrm>
          <a:prstGeom prst="rect">
            <a:avLst/>
          </a:prstGeom>
        </p:spPr>
        <p:txBody>
          <a:bodyPr lIns="0" tIns="0" rIns="0" bIns="0" rtlCol="0" anchor="t">
            <a:spAutoFit/>
          </a:bodyPr>
          <a:lstStyle/>
          <a:p>
            <a:pPr algn="l">
              <a:lnSpc>
                <a:spcPts val="4235"/>
              </a:lnSpc>
            </a:pPr>
            <a:r>
              <a:rPr lang="en-US" sz="3529" spc="33" dirty="0">
                <a:solidFill>
                  <a:srgbClr val="000000"/>
                </a:solidFill>
                <a:latin typeface="TT Rounds Condensed"/>
              </a:rPr>
              <a:t>To advance current knowledge and optimize model performance for the detection of skin and brain tumor through a comprehensive exploration of modeling approaches. This includes leveraging transfer learning from pre-trained models and investigating shot learning techniques, such as few-shot learning and one-shot learning.</a:t>
            </a:r>
          </a:p>
        </p:txBody>
      </p:sp>
      <p:sp>
        <p:nvSpPr>
          <p:cNvPr id="8" name="TextBox 8"/>
          <p:cNvSpPr txBox="1"/>
          <p:nvPr/>
        </p:nvSpPr>
        <p:spPr>
          <a:xfrm>
            <a:off x="10487727" y="3124450"/>
            <a:ext cx="5337303" cy="853683"/>
          </a:xfrm>
          <a:prstGeom prst="rect">
            <a:avLst/>
          </a:prstGeom>
        </p:spPr>
        <p:txBody>
          <a:bodyPr lIns="0" tIns="0" rIns="0" bIns="0" rtlCol="0" anchor="t">
            <a:spAutoFit/>
          </a:bodyPr>
          <a:lstStyle/>
          <a:p>
            <a:pPr marL="0" lvl="0" indent="0" algn="ctr">
              <a:lnSpc>
                <a:spcPts val="3151"/>
              </a:lnSpc>
              <a:spcBef>
                <a:spcPct val="0"/>
              </a:spcBef>
            </a:pPr>
            <a:r>
              <a:rPr lang="en-US" sz="4040" u="none" strike="noStrike">
                <a:solidFill>
                  <a:srgbClr val="FEFFFE"/>
                </a:solidFill>
                <a:latin typeface="TT Rounds Condensed"/>
              </a:rPr>
              <a:t>BUILDING A STRONG DETECTION SYSTEM</a:t>
            </a:r>
          </a:p>
        </p:txBody>
      </p:sp>
      <p:grpSp>
        <p:nvGrpSpPr>
          <p:cNvPr id="9" name="Group 9"/>
          <p:cNvGrpSpPr/>
          <p:nvPr/>
        </p:nvGrpSpPr>
        <p:grpSpPr>
          <a:xfrm>
            <a:off x="10024269" y="5608427"/>
            <a:ext cx="6264218" cy="3815828"/>
            <a:chOff x="0" y="0"/>
            <a:chExt cx="1334325" cy="812800"/>
          </a:xfrm>
        </p:grpSpPr>
        <p:sp>
          <p:nvSpPr>
            <p:cNvPr id="10" name="Freeform 10"/>
            <p:cNvSpPr/>
            <p:nvPr/>
          </p:nvSpPr>
          <p:spPr>
            <a:xfrm>
              <a:off x="0" y="0"/>
              <a:ext cx="1334326" cy="812800"/>
            </a:xfrm>
            <a:custGeom>
              <a:avLst/>
              <a:gdLst/>
              <a:ahLst/>
              <a:cxnLst/>
              <a:rect l="l" t="t" r="r" b="b"/>
              <a:pathLst>
                <a:path w="1334326" h="812800">
                  <a:moveTo>
                    <a:pt x="63031" y="0"/>
                  </a:moveTo>
                  <a:lnTo>
                    <a:pt x="1271295" y="0"/>
                  </a:lnTo>
                  <a:cubicBezTo>
                    <a:pt x="1306106" y="0"/>
                    <a:pt x="1334326" y="28220"/>
                    <a:pt x="1334326" y="63031"/>
                  </a:cubicBezTo>
                  <a:lnTo>
                    <a:pt x="1334326" y="749769"/>
                  </a:lnTo>
                  <a:cubicBezTo>
                    <a:pt x="1334326" y="784580"/>
                    <a:pt x="1306106" y="812800"/>
                    <a:pt x="1271295" y="812800"/>
                  </a:cubicBezTo>
                  <a:lnTo>
                    <a:pt x="63031" y="812800"/>
                  </a:lnTo>
                  <a:cubicBezTo>
                    <a:pt x="28220" y="812800"/>
                    <a:pt x="0" y="784580"/>
                    <a:pt x="0" y="749769"/>
                  </a:cubicBezTo>
                  <a:lnTo>
                    <a:pt x="0" y="63031"/>
                  </a:lnTo>
                  <a:cubicBezTo>
                    <a:pt x="0" y="28220"/>
                    <a:pt x="28220" y="0"/>
                    <a:pt x="63031" y="0"/>
                  </a:cubicBezTo>
                  <a:close/>
                </a:path>
              </a:pathLst>
            </a:custGeom>
            <a:gradFill rotWithShape="1">
              <a:gsLst>
                <a:gs pos="0">
                  <a:srgbClr val="12285E">
                    <a:alpha val="100000"/>
                  </a:srgbClr>
                </a:gs>
                <a:gs pos="100000">
                  <a:srgbClr val="14973A">
                    <a:alpha val="100000"/>
                  </a:srgbClr>
                </a:gs>
              </a:gsLst>
              <a:lin ang="2700000"/>
            </a:gradFill>
          </p:spPr>
          <p:txBody>
            <a:bodyPr/>
            <a:lstStyle/>
            <a:p>
              <a:endParaRPr lang="en-US"/>
            </a:p>
          </p:txBody>
        </p:sp>
        <p:sp>
          <p:nvSpPr>
            <p:cNvPr id="11" name="TextBox 11"/>
            <p:cNvSpPr txBox="1"/>
            <p:nvPr/>
          </p:nvSpPr>
          <p:spPr>
            <a:xfrm>
              <a:off x="0" y="9525"/>
              <a:ext cx="1334325" cy="803275"/>
            </a:xfrm>
            <a:prstGeom prst="rect">
              <a:avLst/>
            </a:prstGeom>
          </p:spPr>
          <p:txBody>
            <a:bodyPr lIns="50800" tIns="50800" rIns="50800" bIns="50800" rtlCol="0" anchor="ctr"/>
            <a:lstStyle/>
            <a:p>
              <a:pPr algn="ctr">
                <a:lnSpc>
                  <a:spcPts val="2111"/>
                </a:lnSpc>
              </a:pPr>
              <a:endParaRPr/>
            </a:p>
          </p:txBody>
        </p:sp>
      </p:grpSp>
      <p:sp>
        <p:nvSpPr>
          <p:cNvPr id="12" name="TextBox 12"/>
          <p:cNvSpPr txBox="1"/>
          <p:nvPr/>
        </p:nvSpPr>
        <p:spPr>
          <a:xfrm>
            <a:off x="359643" y="528589"/>
            <a:ext cx="9846429" cy="647700"/>
          </a:xfrm>
          <a:prstGeom prst="rect">
            <a:avLst/>
          </a:prstGeom>
        </p:spPr>
        <p:txBody>
          <a:bodyPr lIns="0" tIns="0" rIns="0" bIns="0" rtlCol="0" anchor="t">
            <a:spAutoFit/>
          </a:bodyPr>
          <a:lstStyle/>
          <a:p>
            <a:pPr algn="l">
              <a:lnSpc>
                <a:spcPts val="5040"/>
              </a:lnSpc>
            </a:pPr>
            <a:r>
              <a:rPr lang="en-US" sz="4200" spc="39">
                <a:solidFill>
                  <a:srgbClr val="203864"/>
                </a:solidFill>
                <a:latin typeface="TT Rounds Condensed Bold"/>
              </a:rPr>
              <a:t>Main Objectives</a:t>
            </a:r>
          </a:p>
        </p:txBody>
      </p:sp>
      <p:sp>
        <p:nvSpPr>
          <p:cNvPr id="13" name="TextBox 13"/>
          <p:cNvSpPr txBox="1"/>
          <p:nvPr/>
        </p:nvSpPr>
        <p:spPr>
          <a:xfrm>
            <a:off x="10998072" y="6562712"/>
            <a:ext cx="4826958" cy="453619"/>
          </a:xfrm>
          <a:prstGeom prst="rect">
            <a:avLst/>
          </a:prstGeom>
        </p:spPr>
        <p:txBody>
          <a:bodyPr lIns="0" tIns="0" rIns="0" bIns="0" rtlCol="0" anchor="t">
            <a:spAutoFit/>
          </a:bodyPr>
          <a:lstStyle/>
          <a:p>
            <a:pPr marL="0" lvl="0" indent="0" algn="ctr">
              <a:lnSpc>
                <a:spcPts val="3151"/>
              </a:lnSpc>
              <a:spcBef>
                <a:spcPct val="0"/>
              </a:spcBef>
            </a:pPr>
            <a:r>
              <a:rPr lang="en-US" sz="4040">
                <a:solidFill>
                  <a:srgbClr val="FFFFFF"/>
                </a:solidFill>
                <a:latin typeface="TT Rounds Condensed"/>
              </a:rPr>
              <a:t>CREATE A PLATFORM:</a:t>
            </a:r>
          </a:p>
        </p:txBody>
      </p:sp>
      <p:sp>
        <p:nvSpPr>
          <p:cNvPr id="14" name="TextBox 14"/>
          <p:cNvSpPr txBox="1"/>
          <p:nvPr/>
        </p:nvSpPr>
        <p:spPr>
          <a:xfrm>
            <a:off x="10825930" y="7035380"/>
            <a:ext cx="2347615" cy="1044575"/>
          </a:xfrm>
          <a:prstGeom prst="rect">
            <a:avLst/>
          </a:prstGeom>
        </p:spPr>
        <p:txBody>
          <a:bodyPr lIns="0" tIns="0" rIns="0" bIns="0" rtlCol="0" anchor="t">
            <a:spAutoFit/>
          </a:bodyPr>
          <a:lstStyle/>
          <a:p>
            <a:pPr marL="539749" lvl="1" indent="-269875" algn="l">
              <a:lnSpc>
                <a:spcPts val="2724"/>
              </a:lnSpc>
              <a:buFont typeface="Arial"/>
              <a:buChar char="•"/>
            </a:pPr>
            <a:r>
              <a:rPr lang="en-US" sz="2499">
                <a:solidFill>
                  <a:srgbClr val="FFFFFF"/>
                </a:solidFill>
                <a:latin typeface="TT Rounds Condensed"/>
              </a:rPr>
              <a:t>Website</a:t>
            </a:r>
          </a:p>
          <a:p>
            <a:pPr marL="539749" lvl="1" indent="-269875" algn="l">
              <a:lnSpc>
                <a:spcPts val="2724"/>
              </a:lnSpc>
              <a:buFont typeface="Arial"/>
              <a:buChar char="•"/>
            </a:pPr>
            <a:r>
              <a:rPr lang="en-US" sz="2499">
                <a:solidFill>
                  <a:srgbClr val="FFFFFF"/>
                </a:solidFill>
                <a:latin typeface="TT Rounds Condensed"/>
              </a:rPr>
              <a:t>Streamlit APP</a:t>
            </a:r>
          </a:p>
          <a:p>
            <a:pPr marL="539749" lvl="1" indent="-269875" algn="l">
              <a:lnSpc>
                <a:spcPts val="2724"/>
              </a:lnSpc>
              <a:buFont typeface="Arial"/>
              <a:buChar char="•"/>
            </a:pPr>
            <a:r>
              <a:rPr lang="en-US" sz="2499">
                <a:solidFill>
                  <a:srgbClr val="FFFFFF"/>
                </a:solidFill>
                <a:latin typeface="TT Rounds Condensed"/>
              </a:rPr>
              <a:t>Desktop APP</a:t>
            </a:r>
          </a:p>
        </p:txBody>
      </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1767</Words>
  <Application>Microsoft Office PowerPoint</Application>
  <PresentationFormat>Custom</PresentationFormat>
  <Paragraphs>482</Paragraphs>
  <Slides>57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Bukhari Script</vt:lpstr>
      <vt:lpstr>Arimo Bold</vt:lpstr>
      <vt:lpstr>Canva Sans</vt:lpstr>
      <vt:lpstr>Arial</vt:lpstr>
      <vt:lpstr>Calibri</vt:lpstr>
      <vt:lpstr>Roboto Bold</vt:lpstr>
      <vt:lpstr>Bukhari Script Bold</vt:lpstr>
      <vt:lpstr>Canva Sans Bold</vt:lpstr>
      <vt:lpstr>TT Rounds Condensed Bold</vt:lpstr>
      <vt:lpstr>Noto Serif</vt:lpstr>
      <vt:lpstr>TT Rounds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Detection Using Deep Learning Approaches</dc:title>
  <cp:lastModifiedBy>Mostafa Tarek Gaber Said</cp:lastModifiedBy>
  <cp:revision>12</cp:revision>
  <dcterms:created xsi:type="dcterms:W3CDTF">2006-08-16T00:00:00Z</dcterms:created>
  <dcterms:modified xsi:type="dcterms:W3CDTF">2024-05-23T14:06:57Z</dcterms:modified>
  <dc:identifier>DAGEeqUtt5s</dc:identifier>
</cp:coreProperties>
</file>